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1"/>
  </p:sldMasterIdLst>
  <p:notesMasterIdLst>
    <p:notesMasterId r:id="rId11"/>
  </p:notesMasterIdLst>
  <p:sldIdLst>
    <p:sldId id="256" r:id="rId2"/>
    <p:sldId id="257" r:id="rId3"/>
    <p:sldId id="258" r:id="rId4"/>
    <p:sldId id="259" r:id="rId5"/>
    <p:sldId id="260" r:id="rId6"/>
    <p:sldId id="266" r:id="rId7"/>
    <p:sldId id="267" r:id="rId8"/>
    <p:sldId id="264" r:id="rId9"/>
    <p:sldId id="265" r:id="rId10"/>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773F9B"/>
    <a:srgbClr val="8228A0"/>
    <a:srgbClr val="CCFFFF"/>
    <a:srgbClr val="0000FF"/>
    <a:srgbClr val="F6BCBF"/>
    <a:srgbClr val="EA6179"/>
    <a:srgbClr val="ED6D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21"/>
    <p:restoredTop sz="99634" autoAdjust="0"/>
  </p:normalViewPr>
  <p:slideViewPr>
    <p:cSldViewPr snapToGrid="0" snapToObjects="1">
      <p:cViewPr varScale="1">
        <p:scale>
          <a:sx n="60" d="100"/>
          <a:sy n="60" d="100"/>
        </p:scale>
        <p:origin x="-2827" y="-96"/>
      </p:cViewPr>
      <p:guideLst>
        <p:guide orient="horz" pos="3120"/>
        <p:guide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EEFE2C5-5336-3B40-B233-08244DA74DCF}" type="datetimeFigureOut">
              <a:rPr kumimoji="1" lang="ja-JP" altLang="en-US" smtClean="0"/>
              <a:t>2021/11/22</a:t>
            </a:fld>
            <a:endParaRPr kumimoji="1" lang="ja-JP" altLang="en-US"/>
          </a:p>
        </p:txBody>
      </p:sp>
      <p:sp>
        <p:nvSpPr>
          <p:cNvPr id="4" name="スライド イメージ プレースホルダー 3"/>
          <p:cNvSpPr>
            <a:spLocks noGrp="1" noRot="1" noChangeAspect="1"/>
          </p:cNvSpPr>
          <p:nvPr>
            <p:ph type="sldImg" idx="2"/>
          </p:nvPr>
        </p:nvSpPr>
        <p:spPr>
          <a:xfrm>
            <a:off x="2216150" y="1233488"/>
            <a:ext cx="23034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1BAC808F-B9EF-5348-99E7-136B9C95A84F}" type="slidenum">
              <a:rPr kumimoji="1" lang="ja-JP" altLang="en-US" smtClean="0"/>
              <a:t>‹#›</a:t>
            </a:fld>
            <a:endParaRPr kumimoji="1" lang="ja-JP" altLang="en-US"/>
          </a:p>
        </p:txBody>
      </p:sp>
    </p:spTree>
    <p:extLst>
      <p:ext uri="{BB962C8B-B14F-4D97-AF65-F5344CB8AC3E}">
        <p14:creationId xmlns:p14="http://schemas.microsoft.com/office/powerpoint/2010/main" val="55018714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1BAC808F-B9EF-5348-99E7-136B9C95A84F}" type="slidenum">
              <a:rPr kumimoji="1" lang="ja-JP" altLang="en-US" smtClean="0"/>
              <a:t>6</a:t>
            </a:fld>
            <a:endParaRPr kumimoji="1" lang="ja-JP" altLang="en-US"/>
          </a:p>
        </p:txBody>
      </p:sp>
    </p:spTree>
    <p:extLst>
      <p:ext uri="{BB962C8B-B14F-4D97-AF65-F5344CB8AC3E}">
        <p14:creationId xmlns:p14="http://schemas.microsoft.com/office/powerpoint/2010/main" val="743586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1BAC808F-B9EF-5348-99E7-136B9C95A84F}" type="slidenum">
              <a:rPr kumimoji="1" lang="ja-JP" altLang="en-US" smtClean="0"/>
              <a:t>7</a:t>
            </a:fld>
            <a:endParaRPr kumimoji="1" lang="ja-JP" altLang="en-US"/>
          </a:p>
        </p:txBody>
      </p:sp>
    </p:spTree>
    <p:extLst>
      <p:ext uri="{BB962C8B-B14F-4D97-AF65-F5344CB8AC3E}">
        <p14:creationId xmlns:p14="http://schemas.microsoft.com/office/powerpoint/2010/main" val="1968629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2241066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4052977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251980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1633653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1847564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1783564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2738902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3388185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3106097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3887026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5CAF1C0-2575-944E-884E-0B02D5497947}" type="datetimeFigureOut">
              <a:rPr kumimoji="1" lang="ja-JP" altLang="en-US" smtClean="0"/>
              <a:t>2021/11/22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804253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E5CAF1C0-2575-944E-884E-0B02D5497947}" type="datetimeFigureOut">
              <a:rPr kumimoji="1" lang="ja-JP" altLang="en-US" smtClean="0"/>
              <a:t>2021/11/22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0E7CC32-F978-2849-86EB-2A3060369586}" type="slidenum">
              <a:rPr kumimoji="1" lang="ja-JP" altLang="en-US" smtClean="0"/>
              <a:t>‹#›</a:t>
            </a:fld>
            <a:endParaRPr kumimoji="1" lang="ja-JP" altLang="en-US"/>
          </a:p>
        </p:txBody>
      </p:sp>
    </p:spTree>
    <p:extLst>
      <p:ext uri="{BB962C8B-B14F-4D97-AF65-F5344CB8AC3E}">
        <p14:creationId xmlns:p14="http://schemas.microsoft.com/office/powerpoint/2010/main" val="20428102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2.png"/><Relationship Id="rId9" Type="http://schemas.openxmlformats.org/officeDocument/2006/relationships/image" Target="../media/image9.emf"/></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36.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 Type="http://schemas.openxmlformats.org/officeDocument/2006/relationships/notesSlide" Target="../notesSlides/notesSlide1.xml"/><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19" Type="http://schemas.openxmlformats.org/officeDocument/2006/relationships/image" Target="../media/image37.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48.png"/><Relationship Id="rId18" Type="http://schemas.openxmlformats.org/officeDocument/2006/relationships/image" Target="../media/image52.png"/><Relationship Id="rId3" Type="http://schemas.openxmlformats.org/officeDocument/2006/relationships/image" Target="../media/image39.png"/><Relationship Id="rId21" Type="http://schemas.openxmlformats.org/officeDocument/2006/relationships/image" Target="../media/image55.png"/><Relationship Id="rId7" Type="http://schemas.openxmlformats.org/officeDocument/2006/relationships/image" Target="../media/image43.png"/><Relationship Id="rId12" Type="http://schemas.openxmlformats.org/officeDocument/2006/relationships/image" Target="../media/image47.png"/><Relationship Id="rId17" Type="http://schemas.openxmlformats.org/officeDocument/2006/relationships/image" Target="../media/image51.png"/><Relationship Id="rId2" Type="http://schemas.openxmlformats.org/officeDocument/2006/relationships/notesSlide" Target="../notesSlides/notesSlide2.xml"/><Relationship Id="rId16" Type="http://schemas.openxmlformats.org/officeDocument/2006/relationships/image" Target="../media/image50.png"/><Relationship Id="rId20"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42.png"/><Relationship Id="rId11" Type="http://schemas.openxmlformats.org/officeDocument/2006/relationships/image" Target="../media/image46.png"/><Relationship Id="rId5" Type="http://schemas.openxmlformats.org/officeDocument/2006/relationships/image" Target="../media/image41.png"/><Relationship Id="rId15" Type="http://schemas.openxmlformats.org/officeDocument/2006/relationships/image" Target="../media/image49.png"/><Relationship Id="rId23" Type="http://schemas.openxmlformats.org/officeDocument/2006/relationships/image" Target="../media/image57.png"/><Relationship Id="rId10" Type="http://schemas.openxmlformats.org/officeDocument/2006/relationships/image" Target="../media/image45.png"/><Relationship Id="rId19" Type="http://schemas.openxmlformats.org/officeDocument/2006/relationships/image" Target="../media/image53.png"/><Relationship Id="rId4" Type="http://schemas.openxmlformats.org/officeDocument/2006/relationships/image" Target="../media/image40.png"/><Relationship Id="rId9" Type="http://schemas.openxmlformats.org/officeDocument/2006/relationships/image" Target="../media/image44.png"/><Relationship Id="rId14" Type="http://schemas.openxmlformats.org/officeDocument/2006/relationships/image" Target="../media/image27.png"/><Relationship Id="rId22" Type="http://schemas.openxmlformats.org/officeDocument/2006/relationships/image" Target="../media/image5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19">
            <a:extLst>
              <a:ext uri="{FF2B5EF4-FFF2-40B4-BE49-F238E27FC236}">
                <a16:creationId xmlns:a16="http://schemas.microsoft.com/office/drawing/2014/main" xmlns="" id="{9AAD5E71-7604-4444-A84D-3BF766E639AE}"/>
              </a:ext>
            </a:extLst>
          </p:cNvPr>
          <p:cNvSpPr txBox="1">
            <a:spLocks/>
          </p:cNvSpPr>
          <p:nvPr/>
        </p:nvSpPr>
        <p:spPr>
          <a:xfrm>
            <a:off x="0" y="3508525"/>
            <a:ext cx="6858000" cy="1013279"/>
          </a:xfrm>
          <a:prstGeom prst="rect">
            <a:avLst/>
          </a:prstGeom>
          <a:noFill/>
          <a:ln w="12700">
            <a:miter lim="400000"/>
          </a:ln>
          <a:extLst>
            <a:ext uri="{C572A759-6A51-4108-AA02-DFA0A04FC94B}">
              <ma14:wrappingTextBoxFlag xmlns:ma14="http://schemas.microsoft.com/office/mac/drawingml/2011/main" xmlns="" val="1"/>
            </a:ext>
          </a:extLst>
        </p:spPr>
        <p:txBody>
          <a:bodyPr lIns="50800" tIns="50800" rIns="50800" bIns="50800" anchor="b">
            <a:normAutofit/>
          </a:bodyPr>
          <a:lstStyle>
            <a:lvl1pPr marL="0" marR="0" indent="0" algn="ctr" defTabSz="455675" rtl="0" latinLnBrk="0">
              <a:lnSpc>
                <a:spcPct val="100000"/>
              </a:lnSpc>
              <a:spcBef>
                <a:spcPts val="0"/>
              </a:spcBef>
              <a:spcAft>
                <a:spcPts val="0"/>
              </a:spcAft>
              <a:buClrTx/>
              <a:buSzTx/>
              <a:buFontTx/>
              <a:buNone/>
              <a:tabLst/>
              <a:defRPr sz="6240"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455675" rtl="0" eaLnBrk="1" fontAlgn="auto" latinLnBrk="0" hangingPunct="1">
              <a:lnSpc>
                <a:spcPct val="100000"/>
              </a:lnSpc>
              <a:spcBef>
                <a:spcPts val="0"/>
              </a:spcBef>
              <a:spcAft>
                <a:spcPts val="0"/>
              </a:spcAft>
              <a:buClrTx/>
              <a:buSzTx/>
              <a:buFontTx/>
              <a:buNone/>
              <a:tabLst/>
              <a:defRPr/>
            </a:pPr>
            <a:r>
              <a:rPr kumimoji="0" lang="ja-JP" altLang="en-US" sz="2800" b="1" i="0" u="none" strike="noStrike" kern="0" cap="none" spc="0" normalizeH="0" baseline="0" noProof="0" dirty="0">
                <a:ln>
                  <a:noFill/>
                </a:ln>
                <a:solidFill>
                  <a:srgbClr val="1FA339"/>
                </a:solidFill>
                <a:effectLst/>
                <a:uLnTx/>
                <a:uFillTx/>
                <a:latin typeface="Yu Gothic" panose="020B0400000000000000" pitchFamily="34" charset="-128"/>
                <a:ea typeface="Yu Gothic" panose="020B0400000000000000" pitchFamily="34" charset="-128"/>
                <a:sym typeface="ヒラギノ角ゴ ProN W3"/>
              </a:rPr>
              <a:t>地層処</a:t>
            </a:r>
            <a:r>
              <a:rPr kumimoji="0" lang="ja-JP" altLang="en-US" sz="2800" b="1" i="0" u="none" strike="noStrike" kern="0" cap="none" spc="0" normalizeH="0" baseline="0" noProof="0" dirty="0" smtClean="0">
                <a:ln>
                  <a:noFill/>
                </a:ln>
                <a:solidFill>
                  <a:srgbClr val="1FA339"/>
                </a:solidFill>
                <a:effectLst/>
                <a:uLnTx/>
                <a:uFillTx/>
                <a:latin typeface="Yu Gothic" panose="020B0400000000000000" pitchFamily="34" charset="-128"/>
                <a:ea typeface="Yu Gothic" panose="020B0400000000000000" pitchFamily="34" charset="-128"/>
                <a:sym typeface="ヒラギノ角ゴ ProN W3"/>
              </a:rPr>
              <a:t>分って</a:t>
            </a:r>
            <a:r>
              <a:rPr kumimoji="0" lang="ja-JP" altLang="en-US" sz="2800" kern="0" dirty="0">
                <a:solidFill>
                  <a:srgbClr val="1FA339"/>
                </a:solidFill>
              </a:rPr>
              <a:t>何</a:t>
            </a:r>
            <a:r>
              <a:rPr kumimoji="0" lang="ja-JP" altLang="en-US" sz="2800" b="1" i="0" u="none" strike="noStrike" kern="0" cap="none" spc="0" normalizeH="0" baseline="0" noProof="0" dirty="0" smtClean="0">
                <a:ln>
                  <a:noFill/>
                </a:ln>
                <a:solidFill>
                  <a:srgbClr val="1FA339"/>
                </a:solidFill>
                <a:effectLst/>
                <a:uLnTx/>
                <a:uFillTx/>
                <a:latin typeface="Yu Gothic" panose="020B0400000000000000" pitchFamily="34" charset="-128"/>
                <a:ea typeface="Yu Gothic" panose="020B0400000000000000" pitchFamily="34" charset="-128"/>
                <a:sym typeface="ヒラギノ角ゴ ProN W3"/>
              </a:rPr>
              <a:t>だろう</a:t>
            </a:r>
            <a:r>
              <a:rPr kumimoji="0" lang="ja-JP" altLang="en-US" sz="2800" b="1" i="0" u="none" strike="noStrike" kern="0" cap="none" spc="0" normalizeH="0" baseline="0" noProof="0" dirty="0">
                <a:ln>
                  <a:noFill/>
                </a:ln>
                <a:solidFill>
                  <a:srgbClr val="1FA339"/>
                </a:solidFill>
                <a:effectLst/>
                <a:uLnTx/>
                <a:uFillTx/>
                <a:latin typeface="Yu Gothic" panose="020B0400000000000000" pitchFamily="34" charset="-128"/>
                <a:ea typeface="Yu Gothic" panose="020B0400000000000000" pitchFamily="34" charset="-128"/>
                <a:sym typeface="ヒラギノ角ゴ ProN W3"/>
              </a:rPr>
              <a:t>？</a:t>
            </a:r>
            <a:br>
              <a:rPr kumimoji="0" lang="ja-JP" altLang="en-US" sz="2800" b="1" i="0" u="none" strike="noStrike" kern="0" cap="none" spc="0" normalizeH="0" baseline="0" noProof="0" dirty="0">
                <a:ln>
                  <a:noFill/>
                </a:ln>
                <a:solidFill>
                  <a:srgbClr val="1FA339"/>
                </a:solidFill>
                <a:effectLst/>
                <a:uLnTx/>
                <a:uFillTx/>
                <a:latin typeface="Yu Gothic" panose="020B0400000000000000" pitchFamily="34" charset="-128"/>
                <a:ea typeface="Yu Gothic" panose="020B0400000000000000" pitchFamily="34" charset="-128"/>
                <a:sym typeface="ヒラギノ角ゴ ProN W3"/>
              </a:rPr>
            </a:br>
            <a:r>
              <a:rPr kumimoji="0" lang="ja-JP" altLang="en-US" sz="2800" b="1" i="0" u="none" strike="noStrike" kern="0" cap="none" spc="0" normalizeH="0" baseline="0" noProof="0" dirty="0">
                <a:ln>
                  <a:noFill/>
                </a:ln>
                <a:solidFill>
                  <a:srgbClr val="1FA339"/>
                </a:solidFill>
                <a:effectLst/>
                <a:uLnTx/>
                <a:uFillTx/>
                <a:latin typeface="Yu Gothic" panose="020B0400000000000000" pitchFamily="34" charset="-128"/>
                <a:ea typeface="Yu Gothic" panose="020B0400000000000000" pitchFamily="34" charset="-128"/>
                <a:sym typeface="ヒラギノ角ゴ ProN W3"/>
              </a:rPr>
              <a:t>ジオ・サーチゲーム</a:t>
            </a:r>
          </a:p>
        </p:txBody>
      </p:sp>
      <p:sp>
        <p:nvSpPr>
          <p:cNvPr id="6" name="Shape 120">
            <a:extLst>
              <a:ext uri="{FF2B5EF4-FFF2-40B4-BE49-F238E27FC236}">
                <a16:creationId xmlns:a16="http://schemas.microsoft.com/office/drawing/2014/main" xmlns="" id="{8D1B8F52-F321-BA42-A6DE-3481C0C1EF17}"/>
              </a:ext>
            </a:extLst>
          </p:cNvPr>
          <p:cNvSpPr txBox="1">
            <a:spLocks/>
          </p:cNvSpPr>
          <p:nvPr/>
        </p:nvSpPr>
        <p:spPr>
          <a:xfrm>
            <a:off x="0" y="6841066"/>
            <a:ext cx="6857999" cy="619067"/>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a:t>取扱説明書</a:t>
            </a:r>
            <a:endParaRPr lang="en-US" altLang="ja-JP" dirty="0"/>
          </a:p>
        </p:txBody>
      </p:sp>
    </p:spTree>
    <p:extLst>
      <p:ext uri="{BB962C8B-B14F-4D97-AF65-F5344CB8AC3E}">
        <p14:creationId xmlns:p14="http://schemas.microsoft.com/office/powerpoint/2010/main" val="612034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xmlns="" id="{774A580C-5246-2C4A-AB30-DB27C0EC1213}"/>
              </a:ext>
            </a:extLst>
          </p:cNvPr>
          <p:cNvSpPr/>
          <p:nvPr/>
        </p:nvSpPr>
        <p:spPr>
          <a:xfrm>
            <a:off x="355146" y="7313971"/>
            <a:ext cx="6147706" cy="2173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Shape 135">
            <a:extLst>
              <a:ext uri="{FF2B5EF4-FFF2-40B4-BE49-F238E27FC236}">
                <a16:creationId xmlns:a16="http://schemas.microsoft.com/office/drawing/2014/main" xmlns="" id="{96B670A9-E640-164F-A897-1EE00C259DEE}"/>
              </a:ext>
            </a:extLst>
          </p:cNvPr>
          <p:cNvSpPr txBox="1">
            <a:spLocks/>
          </p:cNvSpPr>
          <p:nvPr/>
        </p:nvSpPr>
        <p:spPr>
          <a:xfrm>
            <a:off x="-4" y="400050"/>
            <a:ext cx="6858003" cy="408214"/>
          </a:xfrm>
          <a:prstGeom prst="rect">
            <a:avLst/>
          </a:prstGeom>
          <a:solidFill>
            <a:srgbClr val="1FA339"/>
          </a:solidFill>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marL="0" marR="0" indent="0" algn="ctr" defTabSz="578358" rtl="0" latinLnBrk="0">
              <a:lnSpc>
                <a:spcPct val="100000"/>
              </a:lnSpc>
              <a:spcBef>
                <a:spcPts val="0"/>
              </a:spcBef>
              <a:spcAft>
                <a:spcPts val="0"/>
              </a:spcAft>
              <a:buClrTx/>
              <a:buSzTx/>
              <a:buFontTx/>
              <a:buNone/>
              <a:tabLst/>
              <a:defRPr sz="7919"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578358"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Yu Gothic" panose="020B0400000000000000" pitchFamily="34" charset="-128"/>
                <a:ea typeface="Yu Gothic" panose="020B0400000000000000" pitchFamily="34" charset="-128"/>
                <a:sym typeface="ヒラギノ角ゴ ProN W3"/>
              </a:rPr>
              <a:t>本教材の利用にあたって</a:t>
            </a:r>
            <a:endParaRPr kumimoji="0" lang="ja-JP" altLang="en-US" sz="1400" b="1" i="0" u="none" strike="noStrike" kern="0" cap="none" spc="0" normalizeH="0" baseline="0" noProof="0" dirty="0">
              <a:ln>
                <a:noFill/>
              </a:ln>
              <a:solidFill>
                <a:srgbClr val="FFFFFF"/>
              </a:solidFill>
              <a:effectLst/>
              <a:uLnTx/>
              <a:uFillTx/>
              <a:latin typeface="Yu Gothic" panose="020B0400000000000000" pitchFamily="34" charset="-128"/>
              <a:ea typeface="Yu Gothic" panose="020B0400000000000000" pitchFamily="34" charset="-128"/>
              <a:sym typeface="ヒラギノ角ゴ ProN W3"/>
            </a:endParaRPr>
          </a:p>
        </p:txBody>
      </p:sp>
      <p:sp>
        <p:nvSpPr>
          <p:cNvPr id="8" name="テキスト ボックス 7">
            <a:extLst>
              <a:ext uri="{FF2B5EF4-FFF2-40B4-BE49-F238E27FC236}">
                <a16:creationId xmlns:a16="http://schemas.microsoft.com/office/drawing/2014/main" xmlns="" id="{C109AACE-98E7-434E-B982-3B9FAA0876E6}"/>
              </a:ext>
            </a:extLst>
          </p:cNvPr>
          <p:cNvSpPr txBox="1"/>
          <p:nvPr/>
        </p:nvSpPr>
        <p:spPr>
          <a:xfrm>
            <a:off x="355146" y="983376"/>
            <a:ext cx="6147707" cy="3816429"/>
          </a:xfrm>
          <a:prstGeom prst="rect">
            <a:avLst/>
          </a:prstGeom>
          <a:noFill/>
        </p:spPr>
        <p:txBody>
          <a:bodyPr wrap="square" rtlCol="0">
            <a:spAutoFit/>
          </a:bodyPr>
          <a:lstStyle/>
          <a:p>
            <a:r>
              <a:rPr lang="ja-JP" altLang="en-US" sz="1100" dirty="0"/>
              <a:t>　</a:t>
            </a:r>
            <a:r>
              <a:rPr lang="ja-JP" altLang="en-US" sz="1100" dirty="0" smtClean="0"/>
              <a:t>昨今、わが国でも持続可能な社会の構築についての認識が高まっています。そのような中、</a:t>
            </a:r>
            <a:r>
              <a:rPr lang="ja-JP" altLang="ja-JP" sz="1100" dirty="0" smtClean="0"/>
              <a:t>変化</a:t>
            </a:r>
            <a:r>
              <a:rPr lang="ja-JP" altLang="ja-JP" sz="1100" dirty="0"/>
              <a:t>が激しく</a:t>
            </a:r>
            <a:r>
              <a:rPr lang="ja-JP" altLang="ja-JP" sz="1100" dirty="0" smtClean="0"/>
              <a:t>、</a:t>
            </a:r>
            <a:r>
              <a:rPr lang="ja-JP" altLang="en-US" sz="1100" dirty="0" smtClean="0"/>
              <a:t>予測しがたい社会を生き抜くために</a:t>
            </a:r>
            <a:r>
              <a:rPr lang="ja-JP" altLang="ja-JP" sz="1100" dirty="0" smtClean="0"/>
              <a:t>、</a:t>
            </a:r>
            <a:r>
              <a:rPr lang="ja-JP" altLang="ja-JP" sz="1100" dirty="0"/>
              <a:t>生徒には変化を前向きに受け止めるとともに、人間ならではの感性を働かせて、社会や人生をより豊かなものにしていくことが期待されています。そのためには、知識や技能に加え、未知の状況にも対応できる思考力・判断力・表現力や、学んだことを人生や社会</a:t>
            </a:r>
            <a:r>
              <a:rPr lang="ja-JP" altLang="ja-JP" sz="1100" dirty="0" smtClean="0"/>
              <a:t>に</a:t>
            </a:r>
            <a:r>
              <a:rPr lang="ja-JP" altLang="en-US" sz="1100" dirty="0" smtClean="0"/>
              <a:t>活か</a:t>
            </a:r>
            <a:r>
              <a:rPr lang="ja-JP" altLang="en-US" sz="1100" dirty="0"/>
              <a:t>す</a:t>
            </a:r>
            <a:r>
              <a:rPr lang="ja-JP" altLang="ja-JP" sz="1100" dirty="0" smtClean="0"/>
              <a:t>力</a:t>
            </a:r>
            <a:r>
              <a:rPr lang="ja-JP" altLang="en-US" sz="1100" dirty="0" smtClean="0"/>
              <a:t>や人間性</a:t>
            </a:r>
            <a:r>
              <a:rPr lang="ja-JP" altLang="ja-JP" sz="1100" dirty="0" smtClean="0"/>
              <a:t>を</a:t>
            </a:r>
            <a:r>
              <a:rPr lang="ja-JP" altLang="ja-JP" sz="1100" dirty="0"/>
              <a:t>育むことが重要です</a:t>
            </a:r>
            <a:r>
              <a:rPr lang="ja-JP" altLang="ja-JP" sz="1100" dirty="0" smtClean="0"/>
              <a:t>。</a:t>
            </a:r>
            <a:endParaRPr lang="en-US" altLang="ja-JP" sz="1100" dirty="0" smtClean="0"/>
          </a:p>
          <a:p>
            <a:endParaRPr lang="ja-JP" altLang="ja-JP" sz="1100" dirty="0"/>
          </a:p>
          <a:p>
            <a:r>
              <a:rPr lang="ja-JP" altLang="en-US" sz="1100" dirty="0" smtClean="0"/>
              <a:t>　</a:t>
            </a:r>
            <a:r>
              <a:rPr lang="ja-JP" altLang="ja-JP" sz="1100" dirty="0" smtClean="0"/>
              <a:t>エネルギー</a:t>
            </a:r>
            <a:r>
              <a:rPr lang="ja-JP" altLang="ja-JP" sz="1100" dirty="0"/>
              <a:t>問題を考える際も、このような力が不可欠です。日本では、エネルギー安全保障の観点から、特定のエネルギーに依存するのではなく、バランスのとれたエネルギーミックスを目指しています。しかし、どの資源・発電方法にもメリット・デメリットがあります</a:t>
            </a:r>
            <a:r>
              <a:rPr lang="ja-JP" altLang="ja-JP" sz="1100" dirty="0" smtClean="0"/>
              <a:t>。</a:t>
            </a:r>
            <a:r>
              <a:rPr lang="ja-JP" altLang="en-US" sz="1100" dirty="0" smtClean="0"/>
              <a:t>本</a:t>
            </a:r>
            <a:r>
              <a:rPr lang="ja-JP" altLang="ja-JP" sz="1100" dirty="0" smtClean="0"/>
              <a:t>ゲームでは、原子力発電に伴って排出される高レベル放射性物質の地層処分を扱いますが、これは将来に向けて避けて通ることのできない、世代を越えて取り組むべき課題です。</a:t>
            </a:r>
            <a:endParaRPr lang="en-US" altLang="ja-JP" sz="1100" dirty="0" smtClean="0"/>
          </a:p>
          <a:p>
            <a:endParaRPr lang="ja-JP" altLang="ja-JP" sz="1100" dirty="0"/>
          </a:p>
          <a:p>
            <a:r>
              <a:rPr lang="ja-JP" altLang="en-US" sz="1100" dirty="0" smtClean="0"/>
              <a:t>　</a:t>
            </a:r>
            <a:r>
              <a:rPr lang="ja-JP" altLang="ja-JP" sz="1100" dirty="0" smtClean="0"/>
              <a:t>そこ</a:t>
            </a:r>
            <a:r>
              <a:rPr lang="ja-JP" altLang="ja-JP" sz="1100" dirty="0"/>
              <a:t>で、本ゲームは、この問題について考えることで、冒頭のような力を育むことができるように作成しました。ゲームを進めるうえで、各教科の学びだけでなく、様々な教科で学んだ見方・考え方を関連付け、自分なりに問題を見出し、答えを導き出すことが</a:t>
            </a:r>
            <a:r>
              <a:rPr lang="ja-JP" altLang="ja-JP" sz="1100" dirty="0" smtClean="0"/>
              <a:t>必要</a:t>
            </a:r>
            <a:r>
              <a:rPr lang="ja-JP" altLang="en-US" sz="1100" dirty="0"/>
              <a:t>となっています</a:t>
            </a:r>
            <a:r>
              <a:rPr lang="ja-JP" altLang="ja-JP" sz="1100" dirty="0" smtClean="0"/>
              <a:t>。</a:t>
            </a:r>
            <a:r>
              <a:rPr lang="ja-JP" altLang="ja-JP" sz="1100" dirty="0"/>
              <a:t>また</a:t>
            </a:r>
            <a:r>
              <a:rPr lang="ja-JP" altLang="ja-JP" sz="1100" dirty="0" smtClean="0"/>
              <a:t>、</a:t>
            </a:r>
            <a:r>
              <a:rPr lang="ja-JP" altLang="en-US" sz="1100" dirty="0" smtClean="0"/>
              <a:t>班で取り組むことにより、</a:t>
            </a:r>
            <a:r>
              <a:rPr lang="ja-JP" altLang="ja-JP" sz="1100" dirty="0" smtClean="0"/>
              <a:t>「</a:t>
            </a:r>
            <a:r>
              <a:rPr lang="ja-JP" altLang="ja-JP" sz="1100" dirty="0"/>
              <a:t>自分ならどうするか」という視点を</a:t>
            </a:r>
            <a:r>
              <a:rPr lang="ja-JP" altLang="ja-JP" sz="1100" dirty="0" smtClean="0"/>
              <a:t>持ち</a:t>
            </a:r>
            <a:r>
              <a:rPr lang="ja-JP" altLang="en-US" sz="1100" dirty="0" smtClean="0"/>
              <a:t>ながら</a:t>
            </a:r>
            <a:r>
              <a:rPr lang="ja-JP" altLang="ja-JP" sz="1100" dirty="0" smtClean="0"/>
              <a:t>、</a:t>
            </a:r>
            <a:r>
              <a:rPr lang="ja-JP" altLang="ja-JP" sz="1100" dirty="0"/>
              <a:t>自分とは異なる意見を持つ他者と議論することも求められます</a:t>
            </a:r>
            <a:r>
              <a:rPr lang="ja-JP" altLang="ja-JP" sz="1100" dirty="0" smtClean="0"/>
              <a:t>。</a:t>
            </a:r>
            <a:endParaRPr lang="en-US" altLang="ja-JP" sz="1100" dirty="0" smtClean="0"/>
          </a:p>
          <a:p>
            <a:endParaRPr lang="ja-JP" altLang="ja-JP" sz="1100" dirty="0"/>
          </a:p>
          <a:p>
            <a:r>
              <a:rPr lang="ja-JP" altLang="en-US" sz="1100" dirty="0" smtClean="0"/>
              <a:t>　</a:t>
            </a:r>
            <a:r>
              <a:rPr lang="ja-JP" altLang="ja-JP" sz="1100" dirty="0" smtClean="0"/>
              <a:t>本ゲーム</a:t>
            </a:r>
            <a:r>
              <a:rPr lang="ja-JP" altLang="ja-JP" sz="1100" dirty="0"/>
              <a:t>を活用していただくことにより、生徒が高レベル放射性廃棄物の地層処分をめぐる問題を知り、自分事として</a:t>
            </a:r>
            <a:r>
              <a:rPr lang="ja-JP" altLang="ja-JP" sz="1100" dirty="0" smtClean="0"/>
              <a:t>考える</a:t>
            </a:r>
            <a:r>
              <a:rPr lang="ja-JP" altLang="en-US" sz="1100" dirty="0"/>
              <a:t>きっかけ</a:t>
            </a:r>
            <a:r>
              <a:rPr lang="ja-JP" altLang="ja-JP" sz="1100" dirty="0" smtClean="0"/>
              <a:t>と</a:t>
            </a:r>
            <a:r>
              <a:rPr lang="ja-JP" altLang="ja-JP" sz="1100" dirty="0"/>
              <a:t>なることを願っております。また、エネルギー問題全体や持続可能な社会の構築について思いを馳せ、課題に向き合って解決しようと</a:t>
            </a:r>
            <a:r>
              <a:rPr lang="ja-JP" altLang="ja-JP" sz="1100" dirty="0" smtClean="0"/>
              <a:t>する</a:t>
            </a:r>
            <a:r>
              <a:rPr lang="ja-JP" altLang="en-US" sz="1100" dirty="0" smtClean="0"/>
              <a:t>力を培う一助</a:t>
            </a:r>
            <a:r>
              <a:rPr lang="ja-JP" altLang="ja-JP" sz="1100" dirty="0" smtClean="0"/>
              <a:t>と</a:t>
            </a:r>
            <a:r>
              <a:rPr lang="ja-JP" altLang="ja-JP" sz="1100" dirty="0"/>
              <a:t>なれば幸いです。</a:t>
            </a:r>
            <a:endParaRPr lang="en-US" altLang="ja-JP" sz="1100" dirty="0"/>
          </a:p>
        </p:txBody>
      </p:sp>
      <p:sp>
        <p:nvSpPr>
          <p:cNvPr id="9" name="Shape 135">
            <a:extLst>
              <a:ext uri="{FF2B5EF4-FFF2-40B4-BE49-F238E27FC236}">
                <a16:creationId xmlns:a16="http://schemas.microsoft.com/office/drawing/2014/main" xmlns="" id="{20AEAD84-9552-8E46-8C41-0D3E38B2EE4F}"/>
              </a:ext>
            </a:extLst>
          </p:cNvPr>
          <p:cNvSpPr txBox="1">
            <a:spLocks/>
          </p:cNvSpPr>
          <p:nvPr/>
        </p:nvSpPr>
        <p:spPr>
          <a:xfrm>
            <a:off x="-3" y="4831654"/>
            <a:ext cx="6858002" cy="408214"/>
          </a:xfrm>
          <a:prstGeom prst="rect">
            <a:avLst/>
          </a:prstGeom>
          <a:solidFill>
            <a:srgbClr val="1FA339"/>
          </a:solidFill>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marL="0" marR="0" indent="0" algn="ctr" defTabSz="578358" rtl="0" latinLnBrk="0">
              <a:lnSpc>
                <a:spcPct val="100000"/>
              </a:lnSpc>
              <a:spcBef>
                <a:spcPts val="0"/>
              </a:spcBef>
              <a:spcAft>
                <a:spcPts val="0"/>
              </a:spcAft>
              <a:buClrTx/>
              <a:buSzTx/>
              <a:buFontTx/>
              <a:buNone/>
              <a:tabLst/>
              <a:defRPr sz="7919"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578358"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Yu Gothic" panose="020B0400000000000000" pitchFamily="34" charset="-128"/>
                <a:ea typeface="Yu Gothic" panose="020B0400000000000000" pitchFamily="34" charset="-128"/>
                <a:sym typeface="ヒラギノ角ゴ ProN W3"/>
              </a:rPr>
              <a:t>ボードゲームの特徴</a:t>
            </a:r>
          </a:p>
        </p:txBody>
      </p:sp>
      <p:sp>
        <p:nvSpPr>
          <p:cNvPr id="12" name="テキスト ボックス 11">
            <a:extLst>
              <a:ext uri="{FF2B5EF4-FFF2-40B4-BE49-F238E27FC236}">
                <a16:creationId xmlns:a16="http://schemas.microsoft.com/office/drawing/2014/main" xmlns="" id="{1EBAD391-1EB1-1845-A30F-8889E76A05C9}"/>
              </a:ext>
            </a:extLst>
          </p:cNvPr>
          <p:cNvSpPr txBox="1"/>
          <p:nvPr/>
        </p:nvSpPr>
        <p:spPr>
          <a:xfrm>
            <a:off x="355143" y="6134827"/>
            <a:ext cx="6147706" cy="600164"/>
          </a:xfrm>
          <a:prstGeom prst="rect">
            <a:avLst/>
          </a:prstGeom>
          <a:noFill/>
        </p:spPr>
        <p:txBody>
          <a:bodyPr wrap="square" rtlCol="0">
            <a:spAutoFit/>
          </a:bodyPr>
          <a:lstStyle/>
          <a:p>
            <a:r>
              <a:rPr lang="ja-JP" altLang="en-US" sz="1100" dirty="0"/>
              <a:t>　</a:t>
            </a:r>
            <a:r>
              <a:rPr lang="ja-JP" altLang="en-US" sz="1100" dirty="0" smtClean="0"/>
              <a:t>「ゲーム」という名称を用いながらも、ゲーム性を極力排し、授業で使っていただくにふさわしいものとなるよう心掛けました。所要時間については、導入を</a:t>
            </a:r>
            <a:r>
              <a:rPr lang="en-US" altLang="ja-JP" sz="1100" dirty="0" smtClean="0"/>
              <a:t>10</a:t>
            </a:r>
            <a:r>
              <a:rPr lang="ja-JP" altLang="en-US" sz="1100" dirty="0" smtClean="0"/>
              <a:t>分、実践を</a:t>
            </a:r>
            <a:r>
              <a:rPr lang="en-US" altLang="ja-JP" sz="1100" dirty="0" smtClean="0"/>
              <a:t>25</a:t>
            </a:r>
            <a:r>
              <a:rPr lang="ja-JP" altLang="en-US" sz="1100" dirty="0" smtClean="0"/>
              <a:t>分、振り返りを</a:t>
            </a:r>
            <a:r>
              <a:rPr lang="en-US" altLang="ja-JP" sz="1100" dirty="0" smtClean="0"/>
              <a:t>10</a:t>
            </a:r>
            <a:r>
              <a:rPr lang="ja-JP" altLang="en-US" sz="1100" dirty="0" smtClean="0"/>
              <a:t>分と想定し、全体として</a:t>
            </a:r>
            <a:r>
              <a:rPr lang="en-US" altLang="ja-JP" sz="1100" dirty="0" smtClean="0"/>
              <a:t>1</a:t>
            </a:r>
            <a:r>
              <a:rPr lang="ja-JP" altLang="en-US" sz="1100" dirty="0" smtClean="0"/>
              <a:t>時限でできるように設計しています。</a:t>
            </a:r>
            <a:endParaRPr lang="en-US" altLang="ja-JP" sz="1100" dirty="0" smtClean="0"/>
          </a:p>
        </p:txBody>
      </p:sp>
      <p:sp>
        <p:nvSpPr>
          <p:cNvPr id="13" name="テキスト ボックス 12">
            <a:extLst>
              <a:ext uri="{FF2B5EF4-FFF2-40B4-BE49-F238E27FC236}">
                <a16:creationId xmlns:a16="http://schemas.microsoft.com/office/drawing/2014/main" xmlns="" id="{F58FFF9A-7572-744F-9F18-1492DFAD79E9}"/>
              </a:ext>
            </a:extLst>
          </p:cNvPr>
          <p:cNvSpPr txBox="1"/>
          <p:nvPr/>
        </p:nvSpPr>
        <p:spPr>
          <a:xfrm>
            <a:off x="558799" y="7441710"/>
            <a:ext cx="3698631" cy="2641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ボードゲームの要素と学習のポイント</a:t>
            </a:r>
            <a:endParaRPr kumimoji="0" lang="ja-JP" altLang="en-US" sz="1050" b="1" u="none" strike="noStrike" cap="none" spc="0" normalizeH="0" baseline="0">
              <a:ln>
                <a:noFill/>
              </a:ln>
              <a:solidFill>
                <a:srgbClr val="000000"/>
              </a:solidFill>
              <a:effectLst/>
              <a:uFillTx/>
              <a:latin typeface="Yu Gothic" panose="020B0400000000000000" pitchFamily="34" charset="-128"/>
              <a:ea typeface="Yu Gothic" panose="020B0400000000000000" pitchFamily="34" charset="-128"/>
              <a:sym typeface="ヒラギノ角ゴ ProN W3"/>
            </a:endParaRPr>
          </a:p>
        </p:txBody>
      </p:sp>
      <p:sp>
        <p:nvSpPr>
          <p:cNvPr id="29" name="テキスト ボックス 28">
            <a:extLst>
              <a:ext uri="{FF2B5EF4-FFF2-40B4-BE49-F238E27FC236}">
                <a16:creationId xmlns:a16="http://schemas.microsoft.com/office/drawing/2014/main" xmlns="" id="{72157A50-3F6E-E04F-B90A-F683C1E689A2}"/>
              </a:ext>
            </a:extLst>
          </p:cNvPr>
          <p:cNvSpPr txBox="1"/>
          <p:nvPr/>
        </p:nvSpPr>
        <p:spPr>
          <a:xfrm>
            <a:off x="3657600" y="8848190"/>
            <a:ext cx="2751589" cy="507831"/>
          </a:xfrm>
          <a:prstGeom prst="rect">
            <a:avLst/>
          </a:prstGeom>
          <a:noFill/>
        </p:spPr>
        <p:txBody>
          <a:bodyPr wrap="square" rtlCol="0">
            <a:spAutoFit/>
          </a:bodyPr>
          <a:lstStyle/>
          <a:p>
            <a:r>
              <a:rPr lang="ja-JP" altLang="en-US" sz="900" dirty="0" smtClean="0"/>
              <a:t>各班には、どの市町村で地層処分を受け入れるか決定する役割が与えられます。各市長村を身近なものとして考え、議論することがポイントです。</a:t>
            </a:r>
            <a:endParaRPr lang="en-US" altLang="ja-JP" sz="900" dirty="0"/>
          </a:p>
        </p:txBody>
      </p:sp>
      <p:sp>
        <p:nvSpPr>
          <p:cNvPr id="32" name="テキスト ボックス 31">
            <a:extLst>
              <a:ext uri="{FF2B5EF4-FFF2-40B4-BE49-F238E27FC236}">
                <a16:creationId xmlns:a16="http://schemas.microsoft.com/office/drawing/2014/main" xmlns="" id="{58BB022E-9ACD-5144-B428-96D02549D626}"/>
              </a:ext>
            </a:extLst>
          </p:cNvPr>
          <p:cNvSpPr txBox="1"/>
          <p:nvPr/>
        </p:nvSpPr>
        <p:spPr>
          <a:xfrm>
            <a:off x="647265" y="8835543"/>
            <a:ext cx="2822019" cy="507831"/>
          </a:xfrm>
          <a:prstGeom prst="rect">
            <a:avLst/>
          </a:prstGeom>
          <a:noFill/>
        </p:spPr>
        <p:txBody>
          <a:bodyPr wrap="square" rtlCol="0">
            <a:spAutoFit/>
          </a:bodyPr>
          <a:lstStyle/>
          <a:p>
            <a:r>
              <a:rPr lang="ja-JP" altLang="en-US" sz="900" dirty="0"/>
              <a:t>地層処分に</a:t>
            </a:r>
            <a:r>
              <a:rPr lang="ja-JP" altLang="en-US" sz="900" dirty="0" smtClean="0"/>
              <a:t>関する基礎知識</a:t>
            </a:r>
            <a:r>
              <a:rPr lang="ja-JP" altLang="en-US" sz="900" dirty="0"/>
              <a:t>をボードのマスに記載された</a:t>
            </a:r>
            <a:r>
              <a:rPr lang="ja-JP" altLang="en-US" sz="900" dirty="0" smtClean="0"/>
              <a:t>内容から学ぶ</a:t>
            </a:r>
            <a:r>
              <a:rPr lang="ja-JP" altLang="en-US" sz="900" dirty="0"/>
              <a:t>とともに、架空</a:t>
            </a:r>
            <a:r>
              <a:rPr lang="ja-JP" altLang="en-US" sz="900" dirty="0" smtClean="0"/>
              <a:t>の市町村の</a:t>
            </a:r>
            <a:r>
              <a:rPr lang="ja-JP" altLang="en-US" sz="900" dirty="0"/>
              <a:t>調査</a:t>
            </a:r>
            <a:r>
              <a:rPr lang="ja-JP" altLang="en-US" sz="900" dirty="0" smtClean="0"/>
              <a:t>を行い、処分地に適しているかどうか議論します</a:t>
            </a:r>
            <a:r>
              <a:rPr lang="ja-JP" altLang="en-US" sz="900" dirty="0"/>
              <a:t>。</a:t>
            </a:r>
            <a:endParaRPr lang="en-US" altLang="ja-JP" sz="900" dirty="0"/>
          </a:p>
        </p:txBody>
      </p:sp>
      <p:pic>
        <p:nvPicPr>
          <p:cNvPr id="20" name="図 19">
            <a:extLst>
              <a:ext uri="{FF2B5EF4-FFF2-40B4-BE49-F238E27FC236}">
                <a16:creationId xmlns:a16="http://schemas.microsoft.com/office/drawing/2014/main" xmlns="" id="{F5F3ECF5-1DAD-9544-81B1-FB7B7164A04B}"/>
              </a:ext>
            </a:extLst>
          </p:cNvPr>
          <p:cNvPicPr>
            <a:picLocks noChangeAspect="1"/>
          </p:cNvPicPr>
          <p:nvPr/>
        </p:nvPicPr>
        <p:blipFill>
          <a:blip r:embed="rId2"/>
          <a:stretch>
            <a:fillRect/>
          </a:stretch>
        </p:blipFill>
        <p:spPr>
          <a:xfrm>
            <a:off x="596567" y="7773081"/>
            <a:ext cx="1434807" cy="1014759"/>
          </a:xfrm>
          <a:prstGeom prst="rect">
            <a:avLst/>
          </a:prstGeom>
        </p:spPr>
      </p:pic>
      <p:pic>
        <p:nvPicPr>
          <p:cNvPr id="21" name="図 20">
            <a:extLst>
              <a:ext uri="{FF2B5EF4-FFF2-40B4-BE49-F238E27FC236}">
                <a16:creationId xmlns:a16="http://schemas.microsoft.com/office/drawing/2014/main" xmlns="" id="{5896E5CC-A35C-5940-A827-8D2E4C3D364B}"/>
              </a:ext>
            </a:extLst>
          </p:cNvPr>
          <p:cNvPicPr>
            <a:picLocks noChangeAspect="1"/>
          </p:cNvPicPr>
          <p:nvPr/>
        </p:nvPicPr>
        <p:blipFill>
          <a:blip r:embed="rId3"/>
          <a:stretch>
            <a:fillRect/>
          </a:stretch>
        </p:blipFill>
        <p:spPr>
          <a:xfrm>
            <a:off x="2221239" y="7767864"/>
            <a:ext cx="1271379" cy="1019977"/>
          </a:xfrm>
          <a:prstGeom prst="rect">
            <a:avLst/>
          </a:prstGeom>
        </p:spPr>
      </p:pic>
      <p:sp>
        <p:nvSpPr>
          <p:cNvPr id="22" name="テキスト ボックス 21">
            <a:extLst>
              <a:ext uri="{FF2B5EF4-FFF2-40B4-BE49-F238E27FC236}">
                <a16:creationId xmlns:a16="http://schemas.microsoft.com/office/drawing/2014/main" xmlns="" id="{BEBE1E42-8E24-F44D-970B-3D6926109F69}"/>
              </a:ext>
            </a:extLst>
          </p:cNvPr>
          <p:cNvSpPr txBox="1"/>
          <p:nvPr/>
        </p:nvSpPr>
        <p:spPr>
          <a:xfrm>
            <a:off x="355143" y="5543052"/>
            <a:ext cx="6147707" cy="600164"/>
          </a:xfrm>
          <a:prstGeom prst="rect">
            <a:avLst/>
          </a:prstGeom>
          <a:noFill/>
        </p:spPr>
        <p:txBody>
          <a:bodyPr wrap="square" rtlCol="0">
            <a:spAutoFit/>
          </a:bodyPr>
          <a:lstStyle/>
          <a:p>
            <a:r>
              <a:rPr lang="ja-JP" altLang="en-US" sz="1100" dirty="0" smtClean="0"/>
              <a:t>　この</a:t>
            </a:r>
            <a:r>
              <a:rPr lang="ja-JP" altLang="en-US" sz="1100" dirty="0"/>
              <a:t>ゲーム</a:t>
            </a:r>
            <a:r>
              <a:rPr lang="ja-JP" altLang="en-US" sz="1100" dirty="0" smtClean="0"/>
              <a:t>は、生徒</a:t>
            </a:r>
            <a:r>
              <a:rPr lang="ja-JP" altLang="en-US" sz="1100" dirty="0"/>
              <a:t>たち</a:t>
            </a:r>
            <a:r>
              <a:rPr lang="ja-JP" altLang="en-US" sz="1100" dirty="0" smtClean="0"/>
              <a:t>が議論し、各班</a:t>
            </a:r>
            <a:r>
              <a:rPr lang="ja-JP" altLang="en-US" sz="1100" dirty="0"/>
              <a:t>で</a:t>
            </a:r>
            <a:r>
              <a:rPr lang="ja-JP" altLang="en-US" sz="1100" dirty="0" smtClean="0"/>
              <a:t>結論を導き出すことを通して、個人の考え方</a:t>
            </a:r>
            <a:r>
              <a:rPr lang="ja-JP" altLang="en-US" sz="1100" dirty="0"/>
              <a:t>を拘束することなく</a:t>
            </a:r>
            <a:r>
              <a:rPr lang="ja-JP" altLang="en-US" sz="1100" dirty="0" smtClean="0"/>
              <a:t>、地層処分をめぐる問題</a:t>
            </a:r>
            <a:r>
              <a:rPr lang="ja-JP" altLang="en-US" sz="1100" dirty="0"/>
              <a:t>を自分のこととして捉え、考えていただくこと</a:t>
            </a:r>
            <a:r>
              <a:rPr lang="ja-JP" altLang="en-US" sz="1100" dirty="0" smtClean="0"/>
              <a:t>を目的に</a:t>
            </a:r>
            <a:r>
              <a:rPr lang="ja-JP" altLang="en-US" sz="1100" dirty="0"/>
              <a:t>して</a:t>
            </a:r>
            <a:r>
              <a:rPr lang="ja-JP" altLang="en-US" sz="1100" dirty="0" smtClean="0"/>
              <a:t>います。</a:t>
            </a:r>
            <a:endParaRPr lang="en-US" altLang="ja-JP" sz="1100" dirty="0"/>
          </a:p>
        </p:txBody>
      </p:sp>
      <p:pic>
        <p:nvPicPr>
          <p:cNvPr id="5" name="図 4">
            <a:extLst>
              <a:ext uri="{FF2B5EF4-FFF2-40B4-BE49-F238E27FC236}">
                <a16:creationId xmlns:a16="http://schemas.microsoft.com/office/drawing/2014/main" xmlns="" id="{52ABFE01-22EE-8444-ACD5-5A127BFF3667}"/>
              </a:ext>
            </a:extLst>
          </p:cNvPr>
          <p:cNvPicPr>
            <a:picLocks noChangeAspect="1"/>
          </p:cNvPicPr>
          <p:nvPr/>
        </p:nvPicPr>
        <p:blipFill>
          <a:blip r:embed="rId4"/>
          <a:stretch>
            <a:fillRect/>
          </a:stretch>
        </p:blipFill>
        <p:spPr>
          <a:xfrm>
            <a:off x="4165151" y="7755745"/>
            <a:ext cx="1681206" cy="1012927"/>
          </a:xfrm>
          <a:prstGeom prst="rect">
            <a:avLst/>
          </a:prstGeom>
        </p:spPr>
      </p:pic>
      <p:sp>
        <p:nvSpPr>
          <p:cNvPr id="14" name="テキスト ボックス 13">
            <a:extLst>
              <a:ext uri="{FF2B5EF4-FFF2-40B4-BE49-F238E27FC236}">
                <a16:creationId xmlns:a16="http://schemas.microsoft.com/office/drawing/2014/main" xmlns="" id="{1EBAD391-1EB1-1845-A30F-8889E76A05C9}"/>
              </a:ext>
            </a:extLst>
          </p:cNvPr>
          <p:cNvSpPr txBox="1"/>
          <p:nvPr/>
        </p:nvSpPr>
        <p:spPr>
          <a:xfrm>
            <a:off x="355143" y="6728072"/>
            <a:ext cx="6147706" cy="430887"/>
          </a:xfrm>
          <a:prstGeom prst="rect">
            <a:avLst/>
          </a:prstGeom>
          <a:noFill/>
        </p:spPr>
        <p:txBody>
          <a:bodyPr wrap="square" rtlCol="0">
            <a:spAutoFit/>
          </a:bodyPr>
          <a:lstStyle/>
          <a:p>
            <a:r>
              <a:rPr lang="ja-JP" altLang="en-US" sz="1100" dirty="0"/>
              <a:t>　</a:t>
            </a:r>
            <a:r>
              <a:rPr lang="ja-JP" altLang="en-US" sz="1100" dirty="0" smtClean="0"/>
              <a:t>なお、本ゲームが理科の授業で使用されることも想定し、クイズカードには理科の授業で取り扱われる内容も</a:t>
            </a:r>
            <a:r>
              <a:rPr lang="ja-JP" altLang="en-US" sz="1100" dirty="0"/>
              <a:t>盛り込んで</a:t>
            </a:r>
            <a:r>
              <a:rPr lang="ja-JP" altLang="en-US" sz="1100" dirty="0" smtClean="0"/>
              <a:t>おります。</a:t>
            </a:r>
            <a:endParaRPr lang="en-US" altLang="ja-JP" sz="1100" dirty="0"/>
          </a:p>
        </p:txBody>
      </p:sp>
    </p:spTree>
    <p:extLst>
      <p:ext uri="{BB962C8B-B14F-4D97-AF65-F5344CB8AC3E}">
        <p14:creationId xmlns:p14="http://schemas.microsoft.com/office/powerpoint/2010/main" val="3912918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35">
            <a:extLst>
              <a:ext uri="{FF2B5EF4-FFF2-40B4-BE49-F238E27FC236}">
                <a16:creationId xmlns:a16="http://schemas.microsoft.com/office/drawing/2014/main" xmlns="" id="{860A1988-5413-3045-89C0-107017163E9D}"/>
              </a:ext>
            </a:extLst>
          </p:cNvPr>
          <p:cNvSpPr txBox="1">
            <a:spLocks/>
          </p:cNvSpPr>
          <p:nvPr/>
        </p:nvSpPr>
        <p:spPr>
          <a:xfrm>
            <a:off x="0" y="400050"/>
            <a:ext cx="6858000" cy="408214"/>
          </a:xfrm>
          <a:prstGeom prst="rect">
            <a:avLst/>
          </a:prstGeom>
          <a:solidFill>
            <a:srgbClr val="1FA339"/>
          </a:solidFill>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marL="0" marR="0" indent="0" algn="ctr" defTabSz="578358" rtl="0" latinLnBrk="0">
              <a:lnSpc>
                <a:spcPct val="100000"/>
              </a:lnSpc>
              <a:spcBef>
                <a:spcPts val="0"/>
              </a:spcBef>
              <a:spcAft>
                <a:spcPts val="0"/>
              </a:spcAft>
              <a:buClrTx/>
              <a:buSzTx/>
              <a:buFontTx/>
              <a:buNone/>
              <a:tabLst/>
              <a:defRPr sz="7919"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578358" rtl="0" eaLnBrk="1" fontAlgn="auto" latinLnBrk="0" hangingPunct="1">
              <a:lnSpc>
                <a:spcPct val="100000"/>
              </a:lnSpc>
              <a:spcBef>
                <a:spcPts val="0"/>
              </a:spcBef>
              <a:spcAft>
                <a:spcPts val="0"/>
              </a:spcAft>
              <a:buClrTx/>
              <a:buSzTx/>
              <a:buFontTx/>
              <a:buNone/>
              <a:tabLst/>
              <a:defRPr/>
            </a:pPr>
            <a:r>
              <a:rPr kumimoji="0" lang="ja-JP" altLang="en-US" sz="1400" kern="0" dirty="0" smtClean="0">
                <a:solidFill>
                  <a:srgbClr val="FFFFFF"/>
                </a:solidFill>
              </a:rPr>
              <a:t>ゲーム</a:t>
            </a:r>
            <a:r>
              <a:rPr kumimoji="0" lang="ja-JP" altLang="en-US" sz="1400" kern="0" dirty="0">
                <a:solidFill>
                  <a:srgbClr val="FFFFFF"/>
                </a:solidFill>
              </a:rPr>
              <a:t>の</a:t>
            </a:r>
            <a:r>
              <a:rPr kumimoji="0" lang="ja-JP" altLang="en-US" sz="1400" b="1" i="0" u="none" strike="noStrike" kern="0" cap="none" spc="0" normalizeH="0" baseline="0" noProof="0" dirty="0" smtClean="0">
                <a:ln>
                  <a:noFill/>
                </a:ln>
                <a:solidFill>
                  <a:srgbClr val="FFFFFF"/>
                </a:solidFill>
                <a:effectLst/>
                <a:uLnTx/>
                <a:uFillTx/>
                <a:latin typeface="Yu Gothic" panose="020B0400000000000000" pitchFamily="34" charset="-128"/>
                <a:ea typeface="Yu Gothic" panose="020B0400000000000000" pitchFamily="34" charset="-128"/>
                <a:sym typeface="ヒラギノ角ゴ ProN W3"/>
              </a:rPr>
              <a:t>構成物と事前準備</a:t>
            </a:r>
            <a:endParaRPr kumimoji="0" lang="en-US" altLang="ja-JP" sz="1400" b="1" i="0" u="none" strike="noStrike" kern="0" cap="none" spc="0" normalizeH="0" baseline="0" noProof="0" dirty="0">
              <a:ln>
                <a:noFill/>
              </a:ln>
              <a:solidFill>
                <a:srgbClr val="FFFFFF"/>
              </a:solidFill>
              <a:effectLst/>
              <a:uLnTx/>
              <a:uFillTx/>
              <a:latin typeface="Yu Gothic" panose="020B0400000000000000" pitchFamily="34" charset="-128"/>
              <a:ea typeface="Yu Gothic" panose="020B0400000000000000" pitchFamily="34" charset="-128"/>
              <a:sym typeface="ヒラギノ角ゴ ProN W3"/>
            </a:endParaRPr>
          </a:p>
        </p:txBody>
      </p:sp>
      <p:pic>
        <p:nvPicPr>
          <p:cNvPr id="36" name="図 35">
            <a:extLst>
              <a:ext uri="{FF2B5EF4-FFF2-40B4-BE49-F238E27FC236}">
                <a16:creationId xmlns:a16="http://schemas.microsoft.com/office/drawing/2014/main" xmlns="" id="{311B0E03-84C2-4E45-8F45-D341124A4AFC}"/>
              </a:ext>
            </a:extLst>
          </p:cNvPr>
          <p:cNvPicPr>
            <a:picLocks noChangeAspect="1"/>
          </p:cNvPicPr>
          <p:nvPr/>
        </p:nvPicPr>
        <p:blipFill>
          <a:blip r:embed="rId2"/>
          <a:stretch>
            <a:fillRect/>
          </a:stretch>
        </p:blipFill>
        <p:spPr>
          <a:xfrm>
            <a:off x="380161" y="1538865"/>
            <a:ext cx="1963281" cy="1388519"/>
          </a:xfrm>
          <a:prstGeom prst="rect">
            <a:avLst/>
          </a:prstGeom>
        </p:spPr>
      </p:pic>
      <p:pic>
        <p:nvPicPr>
          <p:cNvPr id="42" name="図 41">
            <a:extLst>
              <a:ext uri="{FF2B5EF4-FFF2-40B4-BE49-F238E27FC236}">
                <a16:creationId xmlns:a16="http://schemas.microsoft.com/office/drawing/2014/main" xmlns="" id="{1EE7646D-488C-2143-A06B-B7E6E0670203}"/>
              </a:ext>
            </a:extLst>
          </p:cNvPr>
          <p:cNvPicPr>
            <a:picLocks noChangeAspect="1"/>
          </p:cNvPicPr>
          <p:nvPr/>
        </p:nvPicPr>
        <p:blipFill>
          <a:blip r:embed="rId3"/>
          <a:stretch>
            <a:fillRect/>
          </a:stretch>
        </p:blipFill>
        <p:spPr>
          <a:xfrm>
            <a:off x="3016019" y="3949412"/>
            <a:ext cx="800387" cy="800387"/>
          </a:xfrm>
          <a:prstGeom prst="rect">
            <a:avLst/>
          </a:prstGeom>
        </p:spPr>
      </p:pic>
      <p:pic>
        <p:nvPicPr>
          <p:cNvPr id="43" name="図 42">
            <a:extLst>
              <a:ext uri="{FF2B5EF4-FFF2-40B4-BE49-F238E27FC236}">
                <a16:creationId xmlns:a16="http://schemas.microsoft.com/office/drawing/2014/main" xmlns="" id="{E9533BFA-D859-854B-8BAB-7D592DE7A139}"/>
              </a:ext>
            </a:extLst>
          </p:cNvPr>
          <p:cNvPicPr>
            <a:picLocks noChangeAspect="1"/>
          </p:cNvPicPr>
          <p:nvPr/>
        </p:nvPicPr>
        <p:blipFill>
          <a:blip r:embed="rId4"/>
          <a:stretch>
            <a:fillRect/>
          </a:stretch>
        </p:blipFill>
        <p:spPr>
          <a:xfrm>
            <a:off x="2601244" y="1538865"/>
            <a:ext cx="1761206" cy="1412946"/>
          </a:xfrm>
          <a:prstGeom prst="rect">
            <a:avLst/>
          </a:prstGeom>
        </p:spPr>
      </p:pic>
      <p:sp>
        <p:nvSpPr>
          <p:cNvPr id="44" name="テキスト ボックス 43">
            <a:extLst>
              <a:ext uri="{FF2B5EF4-FFF2-40B4-BE49-F238E27FC236}">
                <a16:creationId xmlns:a16="http://schemas.microsoft.com/office/drawing/2014/main" xmlns="" id="{5543C17D-7F34-C14B-BDA6-77B3050925BB}"/>
              </a:ext>
            </a:extLst>
          </p:cNvPr>
          <p:cNvSpPr txBox="1"/>
          <p:nvPr/>
        </p:nvSpPr>
        <p:spPr>
          <a:xfrm>
            <a:off x="376532" y="3023066"/>
            <a:ext cx="2052259" cy="507831"/>
          </a:xfrm>
          <a:prstGeom prst="rect">
            <a:avLst/>
          </a:prstGeom>
          <a:noFill/>
        </p:spPr>
        <p:txBody>
          <a:bodyPr wrap="square" lIns="0" rtlCol="0">
            <a:spAutoFit/>
          </a:bodyPr>
          <a:lstStyle/>
          <a:p>
            <a:r>
              <a:rPr lang="ja-JP" altLang="en-US" sz="900" b="1" dirty="0" smtClean="0"/>
              <a:t>ボード</a:t>
            </a:r>
            <a:endParaRPr lang="en-US" altLang="ja-JP" sz="900" b="1" dirty="0"/>
          </a:p>
          <a:p>
            <a:r>
              <a:rPr lang="ja-JP" altLang="en-US" sz="900" dirty="0" smtClean="0"/>
              <a:t>生徒</a:t>
            </a:r>
            <a:r>
              <a:rPr lang="en-US" altLang="ja-JP" sz="900" dirty="0" smtClean="0"/>
              <a:t>4</a:t>
            </a:r>
            <a:r>
              <a:rPr lang="ja-JP" altLang="en-US" sz="900" dirty="0" smtClean="0"/>
              <a:t>名程度を</a:t>
            </a:r>
            <a:r>
              <a:rPr lang="en-US" altLang="ja-JP" sz="900" dirty="0" smtClean="0"/>
              <a:t>1</a:t>
            </a:r>
            <a:r>
              <a:rPr lang="ja-JP" altLang="en-US" sz="900" dirty="0" smtClean="0"/>
              <a:t>班</a:t>
            </a:r>
            <a:r>
              <a:rPr lang="ja-JP" altLang="en-US" sz="900" dirty="0"/>
              <a:t>と</a:t>
            </a:r>
            <a:r>
              <a:rPr lang="ja-JP" altLang="en-US" sz="900" dirty="0" smtClean="0"/>
              <a:t>し、ゲーム</a:t>
            </a:r>
            <a:r>
              <a:rPr lang="ja-JP" altLang="en-US" sz="900" dirty="0"/>
              <a:t>を配布してください。</a:t>
            </a:r>
            <a:endParaRPr lang="en-US" altLang="ja-JP" sz="900" dirty="0"/>
          </a:p>
        </p:txBody>
      </p:sp>
      <p:sp>
        <p:nvSpPr>
          <p:cNvPr id="46" name="テキスト ボックス 45">
            <a:extLst>
              <a:ext uri="{FF2B5EF4-FFF2-40B4-BE49-F238E27FC236}">
                <a16:creationId xmlns:a16="http://schemas.microsoft.com/office/drawing/2014/main" xmlns="" id="{10916CC0-A171-B34C-B2B4-B2A8FCA345F6}"/>
              </a:ext>
            </a:extLst>
          </p:cNvPr>
          <p:cNvSpPr txBox="1"/>
          <p:nvPr/>
        </p:nvSpPr>
        <p:spPr>
          <a:xfrm>
            <a:off x="4558153" y="2880453"/>
            <a:ext cx="2049975" cy="784830"/>
          </a:xfrm>
          <a:prstGeom prst="rect">
            <a:avLst/>
          </a:prstGeom>
          <a:noFill/>
        </p:spPr>
        <p:txBody>
          <a:bodyPr wrap="square" rIns="0" rtlCol="0">
            <a:spAutoFit/>
          </a:bodyPr>
          <a:lstStyle/>
          <a:p>
            <a:r>
              <a:rPr lang="ja-JP" altLang="en-US" sz="900" b="1" dirty="0" smtClean="0"/>
              <a:t>クイズカード（</a:t>
            </a:r>
            <a:r>
              <a:rPr lang="en-US" altLang="ja-JP" sz="900" b="1" dirty="0" smtClean="0"/>
              <a:t>26</a:t>
            </a:r>
            <a:r>
              <a:rPr lang="ja-JP" altLang="en-US" sz="900" b="1" dirty="0" smtClean="0"/>
              <a:t>枚）</a:t>
            </a:r>
            <a:endParaRPr lang="en-US" altLang="ja-JP" sz="900" b="1" dirty="0"/>
          </a:p>
          <a:p>
            <a:r>
              <a:rPr lang="ja-JP" altLang="en-US" sz="900" dirty="0"/>
              <a:t>クイズカードは</a:t>
            </a:r>
            <a:r>
              <a:rPr lang="ja-JP" altLang="en-US" sz="900" dirty="0" smtClean="0"/>
              <a:t>よく混ぜて</a:t>
            </a:r>
            <a:r>
              <a:rPr lang="ja-JP" altLang="en-US" sz="900" dirty="0"/>
              <a:t>からボード本体の付近</a:t>
            </a:r>
            <a:r>
              <a:rPr lang="ja-JP" altLang="en-US" sz="900" dirty="0" smtClean="0"/>
              <a:t>に</a:t>
            </a:r>
            <a:r>
              <a:rPr lang="ja-JP" altLang="en-US" sz="900" dirty="0"/>
              <a:t>置いて</a:t>
            </a:r>
            <a:r>
              <a:rPr lang="ja-JP" altLang="en-US" sz="900" dirty="0" smtClean="0"/>
              <a:t>ください。</a:t>
            </a:r>
            <a:endParaRPr lang="en-US" altLang="ja-JP" sz="900" dirty="0" smtClean="0"/>
          </a:p>
          <a:p>
            <a:r>
              <a:rPr lang="ja-JP" altLang="en-US" sz="900" dirty="0" smtClean="0"/>
              <a:t>このとき、生徒が裏面の情報を見ないよう</a:t>
            </a:r>
            <a:r>
              <a:rPr lang="ja-JP" altLang="en-US" sz="900" dirty="0"/>
              <a:t>気をつけてください。</a:t>
            </a:r>
            <a:endParaRPr lang="en-US" altLang="ja-JP" sz="900" dirty="0"/>
          </a:p>
        </p:txBody>
      </p:sp>
      <p:sp>
        <p:nvSpPr>
          <p:cNvPr id="47" name="テキスト ボックス 46">
            <a:extLst>
              <a:ext uri="{FF2B5EF4-FFF2-40B4-BE49-F238E27FC236}">
                <a16:creationId xmlns:a16="http://schemas.microsoft.com/office/drawing/2014/main" xmlns="" id="{ABB5D8F1-8A73-2B47-A905-D6BC4F045D11}"/>
              </a:ext>
            </a:extLst>
          </p:cNvPr>
          <p:cNvSpPr txBox="1"/>
          <p:nvPr/>
        </p:nvSpPr>
        <p:spPr>
          <a:xfrm>
            <a:off x="2429755" y="2880453"/>
            <a:ext cx="2128397" cy="784830"/>
          </a:xfrm>
          <a:prstGeom prst="rect">
            <a:avLst/>
          </a:prstGeom>
          <a:noFill/>
        </p:spPr>
        <p:txBody>
          <a:bodyPr wrap="square" rtlCol="0">
            <a:spAutoFit/>
          </a:bodyPr>
          <a:lstStyle/>
          <a:p>
            <a:r>
              <a:rPr lang="ja-JP" altLang="en-US" sz="900" b="1" dirty="0"/>
              <a:t>調査</a:t>
            </a:r>
            <a:r>
              <a:rPr lang="ja-JP" altLang="en-US" sz="900" b="1" dirty="0" smtClean="0"/>
              <a:t>カード（</a:t>
            </a:r>
            <a:r>
              <a:rPr lang="en-US" altLang="ja-JP" sz="900" b="1" dirty="0" smtClean="0"/>
              <a:t>7</a:t>
            </a:r>
            <a:r>
              <a:rPr lang="ja-JP" altLang="en-US" sz="900" b="1" dirty="0" smtClean="0"/>
              <a:t>枚</a:t>
            </a:r>
            <a:r>
              <a:rPr lang="en-US" altLang="ja-JP" sz="900" b="1" dirty="0" smtClean="0"/>
              <a:t>×</a:t>
            </a:r>
            <a:r>
              <a:rPr lang="en-US" altLang="ja-JP" sz="900" b="1" dirty="0"/>
              <a:t>6</a:t>
            </a:r>
            <a:r>
              <a:rPr lang="ja-JP" altLang="en-US" sz="900" b="1" dirty="0" smtClean="0"/>
              <a:t>か所）</a:t>
            </a:r>
            <a:endParaRPr lang="en-US" altLang="ja-JP" sz="900" b="1" dirty="0"/>
          </a:p>
          <a:p>
            <a:r>
              <a:rPr lang="ja-JP" altLang="en-US" sz="900" dirty="0"/>
              <a:t>番号順に重ねてボードゲーム本体</a:t>
            </a:r>
            <a:r>
              <a:rPr lang="ja-JP" altLang="en-US" sz="900" dirty="0" smtClean="0"/>
              <a:t>の　各カード</a:t>
            </a:r>
            <a:r>
              <a:rPr lang="ja-JP" altLang="en-US" sz="900" dirty="0"/>
              <a:t>置き場</a:t>
            </a:r>
            <a:r>
              <a:rPr lang="ja-JP" altLang="en-US" sz="900" dirty="0" smtClean="0"/>
              <a:t>に</a:t>
            </a:r>
            <a:r>
              <a:rPr lang="ja-JP" altLang="en-US" sz="900" dirty="0"/>
              <a:t>置いて</a:t>
            </a:r>
            <a:r>
              <a:rPr lang="ja-JP" altLang="en-US" sz="900" dirty="0" smtClean="0"/>
              <a:t>ください。</a:t>
            </a:r>
            <a:endParaRPr lang="en-US" altLang="ja-JP" sz="900" dirty="0" smtClean="0"/>
          </a:p>
          <a:p>
            <a:r>
              <a:rPr lang="ja-JP" altLang="en-US" sz="900" dirty="0" smtClean="0"/>
              <a:t>このとき、生徒が裏面の情報を見ないよう</a:t>
            </a:r>
            <a:r>
              <a:rPr lang="ja-JP" altLang="en-US" sz="900" dirty="0"/>
              <a:t>気をつけてください。</a:t>
            </a:r>
            <a:endParaRPr lang="en-US" altLang="ja-JP" sz="900" dirty="0"/>
          </a:p>
        </p:txBody>
      </p:sp>
      <p:sp>
        <p:nvSpPr>
          <p:cNvPr id="50" name="テキスト ボックス 49">
            <a:extLst>
              <a:ext uri="{FF2B5EF4-FFF2-40B4-BE49-F238E27FC236}">
                <a16:creationId xmlns:a16="http://schemas.microsoft.com/office/drawing/2014/main" xmlns="" id="{253B6ECE-9E74-684A-9009-D1B7E3BA2AD8}"/>
              </a:ext>
            </a:extLst>
          </p:cNvPr>
          <p:cNvSpPr txBox="1"/>
          <p:nvPr/>
        </p:nvSpPr>
        <p:spPr>
          <a:xfrm>
            <a:off x="376531" y="4832263"/>
            <a:ext cx="2043155" cy="507831"/>
          </a:xfrm>
          <a:prstGeom prst="rect">
            <a:avLst/>
          </a:prstGeom>
          <a:noFill/>
        </p:spPr>
        <p:txBody>
          <a:bodyPr wrap="square" lIns="0" rtlCol="0">
            <a:spAutoFit/>
          </a:bodyPr>
          <a:lstStyle/>
          <a:p>
            <a:r>
              <a:rPr lang="ja-JP" altLang="en-US" sz="900" b="1" dirty="0" smtClean="0"/>
              <a:t>コマ・サイコロ（各１個ずつ）</a:t>
            </a:r>
            <a:endParaRPr lang="en-US" altLang="ja-JP" sz="900" b="1" dirty="0"/>
          </a:p>
          <a:p>
            <a:r>
              <a:rPr lang="ja-JP" altLang="en-US" sz="900" dirty="0" smtClean="0"/>
              <a:t>コマ</a:t>
            </a:r>
            <a:r>
              <a:rPr lang="ja-JP" altLang="en-US" sz="900" dirty="0"/>
              <a:t>はボードゲーム本体のスタートの位置</a:t>
            </a:r>
            <a:r>
              <a:rPr lang="ja-JP" altLang="en-US" sz="900" dirty="0" smtClean="0"/>
              <a:t>に置いてください。</a:t>
            </a:r>
            <a:endParaRPr lang="en-US" altLang="ja-JP" sz="900" dirty="0"/>
          </a:p>
        </p:txBody>
      </p:sp>
      <p:sp>
        <p:nvSpPr>
          <p:cNvPr id="51" name="テキスト ボックス 50">
            <a:extLst>
              <a:ext uri="{FF2B5EF4-FFF2-40B4-BE49-F238E27FC236}">
                <a16:creationId xmlns:a16="http://schemas.microsoft.com/office/drawing/2014/main" xmlns="" id="{D07F3BE0-A0DF-FE4F-9ADE-8078B086DB00}"/>
              </a:ext>
            </a:extLst>
          </p:cNvPr>
          <p:cNvSpPr txBox="1"/>
          <p:nvPr/>
        </p:nvSpPr>
        <p:spPr>
          <a:xfrm>
            <a:off x="2429759" y="4815485"/>
            <a:ext cx="2046272" cy="784830"/>
          </a:xfrm>
          <a:prstGeom prst="rect">
            <a:avLst/>
          </a:prstGeom>
          <a:noFill/>
        </p:spPr>
        <p:txBody>
          <a:bodyPr wrap="square" rtlCol="0">
            <a:spAutoFit/>
          </a:bodyPr>
          <a:lstStyle/>
          <a:p>
            <a:r>
              <a:rPr lang="ja-JP" altLang="en-US" sz="900" b="1" dirty="0" smtClean="0"/>
              <a:t>ポイント（</a:t>
            </a:r>
            <a:r>
              <a:rPr lang="en-US" altLang="ja-JP" sz="900" b="1" dirty="0" smtClean="0"/>
              <a:t>60</a:t>
            </a:r>
            <a:r>
              <a:rPr lang="ja-JP" altLang="en-US" sz="900" b="1" dirty="0" smtClean="0"/>
              <a:t>枚、</a:t>
            </a:r>
            <a:r>
              <a:rPr lang="en-US" altLang="ja-JP" sz="900" b="1" dirty="0" smtClean="0"/>
              <a:t>60</a:t>
            </a:r>
            <a:r>
              <a:rPr lang="ja-JP" altLang="en-US" sz="900" b="1" dirty="0" smtClean="0"/>
              <a:t>ポイント分）</a:t>
            </a:r>
            <a:endParaRPr lang="en-US" altLang="ja-JP" sz="900" b="1" dirty="0"/>
          </a:p>
          <a:p>
            <a:r>
              <a:rPr lang="ja-JP" altLang="en-US" sz="900" dirty="0" smtClean="0"/>
              <a:t>ゲーム中に獲得</a:t>
            </a:r>
            <a:r>
              <a:rPr lang="ja-JP" altLang="en-US" sz="900" dirty="0"/>
              <a:t>したり</a:t>
            </a:r>
            <a:r>
              <a:rPr lang="ja-JP" altLang="en-US" sz="900" dirty="0" smtClean="0"/>
              <a:t>、調査カードをめくるために消費したりします。最初に</a:t>
            </a:r>
            <a:r>
              <a:rPr lang="en-US" altLang="ja-JP" sz="900" dirty="0"/>
              <a:t>10</a:t>
            </a:r>
            <a:r>
              <a:rPr lang="ja-JP" altLang="en-US" sz="900" dirty="0" smtClean="0"/>
              <a:t>ポイント分を手元に置くように指示してください。</a:t>
            </a:r>
            <a:endParaRPr lang="en-US" altLang="ja-JP" sz="900" dirty="0"/>
          </a:p>
        </p:txBody>
      </p:sp>
      <p:sp>
        <p:nvSpPr>
          <p:cNvPr id="23" name="テキスト ボックス 22">
            <a:extLst>
              <a:ext uri="{FF2B5EF4-FFF2-40B4-BE49-F238E27FC236}">
                <a16:creationId xmlns:a16="http://schemas.microsoft.com/office/drawing/2014/main" xmlns="" id="{8233C8B1-8041-EA46-BD14-564419AEC7BD}"/>
              </a:ext>
            </a:extLst>
          </p:cNvPr>
          <p:cNvSpPr txBox="1"/>
          <p:nvPr/>
        </p:nvSpPr>
        <p:spPr>
          <a:xfrm>
            <a:off x="2460566" y="7630582"/>
            <a:ext cx="2015465" cy="784830"/>
          </a:xfrm>
          <a:prstGeom prst="rect">
            <a:avLst/>
          </a:prstGeom>
          <a:noFill/>
        </p:spPr>
        <p:txBody>
          <a:bodyPr wrap="square" rIns="0" rtlCol="0">
            <a:spAutoFit/>
          </a:bodyPr>
          <a:lstStyle/>
          <a:p>
            <a:r>
              <a:rPr lang="ja-JP" altLang="en-US" sz="900" b="1" dirty="0"/>
              <a:t>クイズ解答</a:t>
            </a:r>
            <a:r>
              <a:rPr lang="ja-JP" altLang="en-US" sz="900" b="1" dirty="0" smtClean="0"/>
              <a:t>カード（</a:t>
            </a:r>
            <a:r>
              <a:rPr lang="en-US" altLang="ja-JP" sz="900" b="1" dirty="0" smtClean="0"/>
              <a:t>26</a:t>
            </a:r>
            <a:r>
              <a:rPr lang="ja-JP" altLang="en-US" sz="900" b="1" dirty="0" smtClean="0"/>
              <a:t>枚</a:t>
            </a:r>
            <a:r>
              <a:rPr lang="ja-JP" altLang="en-US" sz="900" b="1" dirty="0"/>
              <a:t>）</a:t>
            </a:r>
            <a:endParaRPr lang="en-US" altLang="ja-JP" sz="900" b="1" dirty="0"/>
          </a:p>
          <a:p>
            <a:r>
              <a:rPr lang="ja-JP" altLang="en-US" sz="900" dirty="0"/>
              <a:t>生徒がクイズの解答を確認する際に使用します。正解の書かれた面を</a:t>
            </a:r>
            <a:r>
              <a:rPr lang="ja-JP" altLang="en-US" sz="900" dirty="0" smtClean="0"/>
              <a:t>伏せてボードゲーム本体とは別の机等</a:t>
            </a:r>
            <a:r>
              <a:rPr lang="ja-JP" altLang="en-US" sz="900" dirty="0"/>
              <a:t>に並べてください</a:t>
            </a:r>
            <a:r>
              <a:rPr lang="ja-JP" altLang="en-US" sz="900" dirty="0" smtClean="0"/>
              <a:t>。</a:t>
            </a:r>
            <a:endParaRPr lang="en-US" altLang="ja-JP" sz="900" dirty="0" smtClean="0"/>
          </a:p>
        </p:txBody>
      </p:sp>
      <p:cxnSp>
        <p:nvCxnSpPr>
          <p:cNvPr id="3" name="直線コネクタ 2">
            <a:extLst>
              <a:ext uri="{FF2B5EF4-FFF2-40B4-BE49-F238E27FC236}">
                <a16:creationId xmlns:a16="http://schemas.microsoft.com/office/drawing/2014/main" xmlns="" id="{20076F2C-CAF9-1E44-AF17-5FE3851397A5}"/>
              </a:ext>
            </a:extLst>
          </p:cNvPr>
          <p:cNvCxnSpPr/>
          <p:nvPr/>
        </p:nvCxnSpPr>
        <p:spPr>
          <a:xfrm>
            <a:off x="2422419" y="1485785"/>
            <a:ext cx="0" cy="4123267"/>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xmlns="" id="{183274EC-ED74-C44C-84E3-4F85D6CE3D0D}"/>
              </a:ext>
            </a:extLst>
          </p:cNvPr>
          <p:cNvCxnSpPr/>
          <p:nvPr/>
        </p:nvCxnSpPr>
        <p:spPr>
          <a:xfrm>
            <a:off x="4544109" y="1485785"/>
            <a:ext cx="0" cy="4123267"/>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xmlns="" id="{B0223EBF-964E-7F43-A9CA-8C267DC4C245}"/>
              </a:ext>
            </a:extLst>
          </p:cNvPr>
          <p:cNvCxnSpPr>
            <a:cxnSpLocks/>
          </p:cNvCxnSpPr>
          <p:nvPr/>
        </p:nvCxnSpPr>
        <p:spPr>
          <a:xfrm flipH="1">
            <a:off x="376533" y="3730384"/>
            <a:ext cx="6147705" cy="0"/>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pic>
        <p:nvPicPr>
          <p:cNvPr id="26" name="図 25">
            <a:extLst>
              <a:ext uri="{FF2B5EF4-FFF2-40B4-BE49-F238E27FC236}">
                <a16:creationId xmlns:a16="http://schemas.microsoft.com/office/drawing/2014/main" xmlns="" id="{A86E0861-1B8E-974A-9FDE-54F7FD6D6F02}"/>
              </a:ext>
            </a:extLst>
          </p:cNvPr>
          <p:cNvPicPr>
            <a:picLocks noChangeAspect="1"/>
          </p:cNvPicPr>
          <p:nvPr/>
        </p:nvPicPr>
        <p:blipFill>
          <a:blip r:embed="rId5"/>
          <a:stretch>
            <a:fillRect/>
          </a:stretch>
        </p:blipFill>
        <p:spPr>
          <a:xfrm>
            <a:off x="4716117" y="1575148"/>
            <a:ext cx="1786279" cy="1190852"/>
          </a:xfrm>
          <a:prstGeom prst="rect">
            <a:avLst/>
          </a:prstGeom>
        </p:spPr>
      </p:pic>
      <p:pic>
        <p:nvPicPr>
          <p:cNvPr id="27" name="図 26">
            <a:extLst>
              <a:ext uri="{FF2B5EF4-FFF2-40B4-BE49-F238E27FC236}">
                <a16:creationId xmlns:a16="http://schemas.microsoft.com/office/drawing/2014/main" xmlns="" id="{56EFDE3C-CE1C-3B46-B65F-6B24244EA702}"/>
              </a:ext>
            </a:extLst>
          </p:cNvPr>
          <p:cNvPicPr>
            <a:picLocks noChangeAspect="1"/>
          </p:cNvPicPr>
          <p:nvPr/>
        </p:nvPicPr>
        <p:blipFill>
          <a:blip r:embed="rId6"/>
          <a:stretch>
            <a:fillRect/>
          </a:stretch>
        </p:blipFill>
        <p:spPr>
          <a:xfrm>
            <a:off x="651751" y="3795486"/>
            <a:ext cx="1287044" cy="1074309"/>
          </a:xfrm>
          <a:prstGeom prst="rect">
            <a:avLst/>
          </a:prstGeom>
        </p:spPr>
      </p:pic>
      <p:sp>
        <p:nvSpPr>
          <p:cNvPr id="13" name="フローチャート : 端子 12"/>
          <p:cNvSpPr/>
          <p:nvPr/>
        </p:nvSpPr>
        <p:spPr>
          <a:xfrm>
            <a:off x="242202" y="1006683"/>
            <a:ext cx="2635110" cy="318782"/>
          </a:xfrm>
          <a:prstGeom prst="flowChartTerminator">
            <a:avLst/>
          </a:prstGeom>
          <a:solidFill>
            <a:srgbClr val="CCFFFF"/>
          </a:solidFill>
          <a:ln w="38100" cmpd="dbl">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54417" y="1060910"/>
            <a:ext cx="2934838" cy="261610"/>
          </a:xfrm>
          <a:prstGeom prst="rect">
            <a:avLst/>
          </a:prstGeom>
          <a:noFill/>
        </p:spPr>
        <p:txBody>
          <a:bodyPr wrap="square" rtlCol="0">
            <a:spAutoFit/>
          </a:bodyPr>
          <a:lstStyle/>
          <a:p>
            <a:r>
              <a:rPr lang="ja-JP" altLang="en-US" sz="1100" b="1" dirty="0" smtClean="0"/>
              <a:t>各箱に入っているもの（各班に１箱）</a:t>
            </a:r>
            <a:endParaRPr kumimoji="1" lang="ja-JP" altLang="en-US" sz="1100" b="1" dirty="0"/>
          </a:p>
        </p:txBody>
      </p:sp>
      <p:sp>
        <p:nvSpPr>
          <p:cNvPr id="30" name="フローチャート : 端子 29"/>
          <p:cNvSpPr/>
          <p:nvPr/>
        </p:nvSpPr>
        <p:spPr>
          <a:xfrm>
            <a:off x="259465" y="5934435"/>
            <a:ext cx="3872599" cy="318782"/>
          </a:xfrm>
          <a:prstGeom prst="flowChartTerminator">
            <a:avLst/>
          </a:prstGeom>
          <a:solidFill>
            <a:srgbClr val="CCFFFF"/>
          </a:solidFill>
          <a:ln w="38100" cmpd="dbl">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329412" y="5981202"/>
            <a:ext cx="3802652" cy="261610"/>
          </a:xfrm>
          <a:prstGeom prst="rect">
            <a:avLst/>
          </a:prstGeom>
          <a:noFill/>
        </p:spPr>
        <p:txBody>
          <a:bodyPr wrap="square" rtlCol="0">
            <a:spAutoFit/>
          </a:bodyPr>
          <a:lstStyle/>
          <a:p>
            <a:pPr algn="ctr"/>
            <a:r>
              <a:rPr lang="ja-JP" altLang="en-US" sz="1100" b="1" dirty="0" smtClean="0"/>
              <a:t>先生方</a:t>
            </a:r>
            <a:r>
              <a:rPr lang="ja-JP" altLang="en-US" sz="1100" b="1" dirty="0"/>
              <a:t>に</a:t>
            </a:r>
            <a:r>
              <a:rPr lang="ja-JP" altLang="en-US" sz="1100" b="1" dirty="0" smtClean="0"/>
              <a:t>取り扱っていただくもの（各クラスに</a:t>
            </a:r>
            <a:r>
              <a:rPr lang="en-US" altLang="ja-JP" sz="1100" b="1" dirty="0" smtClean="0"/>
              <a:t>1</a:t>
            </a:r>
            <a:r>
              <a:rPr lang="ja-JP" altLang="en-US" sz="1100" b="1" dirty="0" smtClean="0"/>
              <a:t>セット）</a:t>
            </a:r>
            <a:endParaRPr kumimoji="1" lang="ja-JP" altLang="en-US" sz="1100" b="1" dirty="0"/>
          </a:p>
        </p:txBody>
      </p:sp>
      <p:cxnSp>
        <p:nvCxnSpPr>
          <p:cNvPr id="32" name="直線コネクタ 31">
            <a:extLst>
              <a:ext uri="{FF2B5EF4-FFF2-40B4-BE49-F238E27FC236}">
                <a16:creationId xmlns:a16="http://schemas.microsoft.com/office/drawing/2014/main" xmlns="" id="{20076F2C-CAF9-1E44-AF17-5FE3851397A5}"/>
              </a:ext>
            </a:extLst>
          </p:cNvPr>
          <p:cNvCxnSpPr/>
          <p:nvPr/>
        </p:nvCxnSpPr>
        <p:spPr>
          <a:xfrm>
            <a:off x="2195764" y="6422473"/>
            <a:ext cx="0" cy="1992939"/>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xmlns="" id="{20076F2C-CAF9-1E44-AF17-5FE3851397A5}"/>
              </a:ext>
            </a:extLst>
          </p:cNvPr>
          <p:cNvCxnSpPr/>
          <p:nvPr/>
        </p:nvCxnSpPr>
        <p:spPr>
          <a:xfrm>
            <a:off x="4558153" y="6460926"/>
            <a:ext cx="0" cy="1999189"/>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xmlns="" id="{253B6ECE-9E74-684A-9009-D1B7E3BA2AD8}"/>
              </a:ext>
            </a:extLst>
          </p:cNvPr>
          <p:cNvSpPr txBox="1"/>
          <p:nvPr/>
        </p:nvSpPr>
        <p:spPr>
          <a:xfrm>
            <a:off x="637169" y="7980372"/>
            <a:ext cx="1301625" cy="369332"/>
          </a:xfrm>
          <a:prstGeom prst="rect">
            <a:avLst/>
          </a:prstGeom>
          <a:noFill/>
        </p:spPr>
        <p:txBody>
          <a:bodyPr wrap="square" lIns="0" rtlCol="0">
            <a:spAutoFit/>
          </a:bodyPr>
          <a:lstStyle/>
          <a:p>
            <a:r>
              <a:rPr lang="ja-JP" altLang="en-US" sz="900" b="1" dirty="0" smtClean="0"/>
              <a:t>取扱説明書</a:t>
            </a:r>
            <a:endParaRPr lang="en-US" altLang="ja-JP" sz="900" b="1" dirty="0"/>
          </a:p>
          <a:p>
            <a:r>
              <a:rPr lang="ja-JP" altLang="en-US" sz="900" dirty="0" smtClean="0"/>
              <a:t>本書です</a:t>
            </a:r>
            <a:r>
              <a:rPr lang="ja-JP" altLang="en-US" sz="900" dirty="0"/>
              <a:t>。</a:t>
            </a:r>
            <a:endParaRPr lang="en-US" altLang="ja-JP" sz="900" dirty="0"/>
          </a:p>
        </p:txBody>
      </p:sp>
      <p:sp>
        <p:nvSpPr>
          <p:cNvPr id="37" name="テキスト ボックス 36">
            <a:extLst>
              <a:ext uri="{FF2B5EF4-FFF2-40B4-BE49-F238E27FC236}">
                <a16:creationId xmlns:a16="http://schemas.microsoft.com/office/drawing/2014/main" xmlns="" id="{D07F3BE0-A0DF-FE4F-9ADE-8078B086DB00}"/>
              </a:ext>
            </a:extLst>
          </p:cNvPr>
          <p:cNvSpPr txBox="1"/>
          <p:nvPr/>
        </p:nvSpPr>
        <p:spPr>
          <a:xfrm>
            <a:off x="4609719" y="5239720"/>
            <a:ext cx="2046272" cy="369332"/>
          </a:xfrm>
          <a:prstGeom prst="rect">
            <a:avLst/>
          </a:prstGeom>
          <a:noFill/>
        </p:spPr>
        <p:txBody>
          <a:bodyPr wrap="square" rtlCol="0">
            <a:spAutoFit/>
          </a:bodyPr>
          <a:lstStyle/>
          <a:p>
            <a:r>
              <a:rPr lang="ja-JP" altLang="en-US" sz="900" b="1" dirty="0"/>
              <a:t>生徒用</a:t>
            </a:r>
            <a:r>
              <a:rPr lang="ja-JP" altLang="en-US" sz="900" b="1" dirty="0" smtClean="0"/>
              <a:t>説明書（</a:t>
            </a:r>
            <a:r>
              <a:rPr lang="en-US" altLang="ja-JP" sz="900" b="1" dirty="0" smtClean="0"/>
              <a:t>1</a:t>
            </a:r>
            <a:r>
              <a:rPr lang="ja-JP" altLang="en-US" sz="900" b="1" dirty="0" smtClean="0"/>
              <a:t>枚）</a:t>
            </a:r>
            <a:endParaRPr lang="en-US" altLang="ja-JP" sz="900" b="1" dirty="0"/>
          </a:p>
          <a:p>
            <a:r>
              <a:rPr lang="ja-JP" altLang="en-US" sz="900" dirty="0" smtClean="0"/>
              <a:t>生徒用に進め方を解説したものです。</a:t>
            </a:r>
            <a:endParaRPr lang="en-US" altLang="ja-JP" sz="900" dirty="0" smtClean="0"/>
          </a:p>
        </p:txBody>
      </p:sp>
      <p:sp>
        <p:nvSpPr>
          <p:cNvPr id="38" name="テキスト ボックス 37">
            <a:extLst>
              <a:ext uri="{FF2B5EF4-FFF2-40B4-BE49-F238E27FC236}">
                <a16:creationId xmlns:a16="http://schemas.microsoft.com/office/drawing/2014/main" xmlns="" id="{D07F3BE0-A0DF-FE4F-9ADE-8078B086DB00}"/>
              </a:ext>
            </a:extLst>
          </p:cNvPr>
          <p:cNvSpPr txBox="1"/>
          <p:nvPr/>
        </p:nvSpPr>
        <p:spPr>
          <a:xfrm>
            <a:off x="4595275" y="7798987"/>
            <a:ext cx="2046272" cy="507831"/>
          </a:xfrm>
          <a:prstGeom prst="rect">
            <a:avLst/>
          </a:prstGeom>
          <a:noFill/>
        </p:spPr>
        <p:txBody>
          <a:bodyPr wrap="square" rtlCol="0">
            <a:spAutoFit/>
          </a:bodyPr>
          <a:lstStyle/>
          <a:p>
            <a:r>
              <a:rPr lang="ja-JP" altLang="en-US" sz="900" b="1" dirty="0" smtClean="0"/>
              <a:t>説明用スライド</a:t>
            </a:r>
            <a:endParaRPr lang="en-US" altLang="ja-JP" sz="900" b="1" dirty="0" smtClean="0">
              <a:solidFill>
                <a:srgbClr val="FF0000"/>
              </a:solidFill>
            </a:endParaRPr>
          </a:p>
          <a:p>
            <a:r>
              <a:rPr lang="ja-JP" altLang="en-US" sz="900" dirty="0" smtClean="0"/>
              <a:t>ホームページからダウンロードし、</a:t>
            </a:r>
            <a:endParaRPr lang="en-US" altLang="ja-JP" sz="900" dirty="0" smtClean="0"/>
          </a:p>
          <a:p>
            <a:r>
              <a:rPr lang="ja-JP" altLang="en-US" sz="900" dirty="0" smtClean="0"/>
              <a:t>必要に応じてご活用ください。</a:t>
            </a:r>
            <a:endParaRPr lang="en-US" altLang="ja-JP" sz="900" dirty="0"/>
          </a:p>
        </p:txBody>
      </p:sp>
      <p:sp>
        <p:nvSpPr>
          <p:cNvPr id="39" name="テキスト ボックス 38">
            <a:extLst>
              <a:ext uri="{FF2B5EF4-FFF2-40B4-BE49-F238E27FC236}">
                <a16:creationId xmlns:a16="http://schemas.microsoft.com/office/drawing/2014/main" xmlns="" id="{C109AACE-98E7-434E-B982-3B9FAA0876E6}"/>
              </a:ext>
            </a:extLst>
          </p:cNvPr>
          <p:cNvSpPr txBox="1"/>
          <p:nvPr/>
        </p:nvSpPr>
        <p:spPr>
          <a:xfrm>
            <a:off x="460420" y="8528820"/>
            <a:ext cx="6147707" cy="1615827"/>
          </a:xfrm>
          <a:prstGeom prst="rect">
            <a:avLst/>
          </a:prstGeom>
          <a:noFill/>
        </p:spPr>
        <p:txBody>
          <a:bodyPr wrap="square" rtlCol="0">
            <a:spAutoFit/>
          </a:bodyPr>
          <a:lstStyle/>
          <a:p>
            <a:r>
              <a:rPr lang="ja-JP" altLang="en-US" sz="1100" dirty="0" smtClean="0"/>
              <a:t>　</a:t>
            </a:r>
            <a:r>
              <a:rPr lang="ja-JP" altLang="en-US" sz="1100" dirty="0"/>
              <a:t>ゲーム</a:t>
            </a:r>
            <a:r>
              <a:rPr lang="ja-JP" altLang="en-US" sz="1100" dirty="0" smtClean="0"/>
              <a:t>到着時に、構成物がすべてそろっていることをご確認いただくとともに、ご返却いただく際にも同様にご確認いただきますようお願いいたします。　</a:t>
            </a:r>
            <a:endParaRPr lang="en-US" altLang="ja-JP" sz="1100" dirty="0" smtClean="0"/>
          </a:p>
          <a:p>
            <a:endParaRPr lang="en-US" altLang="ja-JP" sz="1100" dirty="0" smtClean="0"/>
          </a:p>
          <a:p>
            <a:r>
              <a:rPr lang="ja-JP" altLang="en-US" sz="1100" dirty="0"/>
              <a:t>　</a:t>
            </a:r>
            <a:r>
              <a:rPr lang="en-US" altLang="ja-JP" sz="1100" dirty="0"/>
              <a:t>NUMO</a:t>
            </a:r>
            <a:r>
              <a:rPr lang="ja-JP" altLang="en-US" sz="1100" dirty="0"/>
              <a:t>が作成しております中学生向け基本教材「高レベル放射性廃棄物について考えよう」などを</a:t>
            </a:r>
            <a:r>
              <a:rPr lang="ja-JP" altLang="en-US" sz="1100" dirty="0" smtClean="0"/>
              <a:t>ご活用いただき</a:t>
            </a:r>
            <a:r>
              <a:rPr lang="ja-JP" altLang="en-US" sz="1100" dirty="0"/>
              <a:t>、あらかじめ高レベル放射性廃棄物等への知識</a:t>
            </a:r>
            <a:r>
              <a:rPr lang="ja-JP" altLang="en-US" sz="1100" dirty="0" smtClean="0"/>
              <a:t>を付与していただければ一層効果的な授業になると考えております。</a:t>
            </a:r>
            <a:endParaRPr lang="en-US" altLang="ja-JP" sz="1100" dirty="0" smtClean="0"/>
          </a:p>
          <a:p>
            <a:r>
              <a:rPr lang="ja-JP" altLang="en-US" sz="1100" dirty="0"/>
              <a:t>　</a:t>
            </a:r>
            <a:r>
              <a:rPr lang="ja-JP" altLang="en-US" sz="1100" dirty="0" smtClean="0"/>
              <a:t>教材については、ご要望に応じて郵送させていただきます。</a:t>
            </a:r>
            <a:endParaRPr lang="en-US" altLang="ja-JP" sz="1100" dirty="0" smtClean="0"/>
          </a:p>
          <a:p>
            <a:endParaRPr lang="en-US" altLang="ja-JP" sz="1100" dirty="0"/>
          </a:p>
          <a:p>
            <a:endParaRPr lang="en-US" altLang="ja-JP" sz="1100" dirty="0"/>
          </a:p>
        </p:txBody>
      </p:sp>
      <p:pic>
        <p:nvPicPr>
          <p:cNvPr id="41" name="図 40"/>
          <p:cNvPicPr/>
          <p:nvPr/>
        </p:nvPicPr>
        <p:blipFill>
          <a:blip r:embed="rId7"/>
          <a:stretch>
            <a:fillRect/>
          </a:stretch>
        </p:blipFill>
        <p:spPr>
          <a:xfrm>
            <a:off x="651751" y="6384022"/>
            <a:ext cx="1144025" cy="1540778"/>
          </a:xfrm>
          <a:prstGeom prst="rect">
            <a:avLst/>
          </a:prstGeom>
          <a:ln w="3175">
            <a:solidFill>
              <a:schemeClr val="tx1"/>
            </a:solidFill>
          </a:ln>
        </p:spPr>
      </p:pic>
      <p:pic>
        <p:nvPicPr>
          <p:cNvPr id="45" name="図 44"/>
          <p:cNvPicPr/>
          <p:nvPr/>
        </p:nvPicPr>
        <p:blipFill>
          <a:blip r:embed="rId8"/>
          <a:stretch>
            <a:fillRect/>
          </a:stretch>
        </p:blipFill>
        <p:spPr>
          <a:xfrm>
            <a:off x="4794079" y="6460927"/>
            <a:ext cx="1630356" cy="1165424"/>
          </a:xfrm>
          <a:prstGeom prst="rect">
            <a:avLst/>
          </a:prstGeom>
        </p:spPr>
      </p:pic>
      <p:pic>
        <p:nvPicPr>
          <p:cNvPr id="40" name="図 39">
            <a:extLst>
              <a:ext uri="{FF2B5EF4-FFF2-40B4-BE49-F238E27FC236}">
                <a16:creationId xmlns="" xmlns:a16="http://schemas.microsoft.com/office/drawing/2014/main" id="{D009F89F-5A91-C348-83B4-24A7A713FBB7}"/>
              </a:ext>
            </a:extLst>
          </p:cNvPr>
          <p:cNvPicPr>
            <a:picLocks noChangeAspect="1"/>
          </p:cNvPicPr>
          <p:nvPr/>
        </p:nvPicPr>
        <p:blipFill>
          <a:blip r:embed="rId9"/>
          <a:stretch>
            <a:fillRect/>
          </a:stretch>
        </p:blipFill>
        <p:spPr>
          <a:xfrm>
            <a:off x="2557330" y="6508426"/>
            <a:ext cx="1463851" cy="898778"/>
          </a:xfrm>
          <a:prstGeom prst="rect">
            <a:avLst/>
          </a:prstGeom>
          <a:ln w="3175">
            <a:solidFill>
              <a:schemeClr val="tx1"/>
            </a:solidFill>
          </a:ln>
        </p:spPr>
      </p:pic>
      <p:sp>
        <p:nvSpPr>
          <p:cNvPr id="33" name="フローチャート : 端子 32"/>
          <p:cNvSpPr/>
          <p:nvPr/>
        </p:nvSpPr>
        <p:spPr>
          <a:xfrm>
            <a:off x="4668374" y="5961632"/>
            <a:ext cx="1696593" cy="318782"/>
          </a:xfrm>
          <a:prstGeom prst="flowChartTerminator">
            <a:avLst/>
          </a:prstGeom>
          <a:solidFill>
            <a:srgbClr val="CCFFFF"/>
          </a:solidFill>
          <a:ln w="38100" cmpd="dbl">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4716117" y="5991607"/>
            <a:ext cx="1648850" cy="261610"/>
          </a:xfrm>
          <a:prstGeom prst="rect">
            <a:avLst/>
          </a:prstGeom>
          <a:noFill/>
        </p:spPr>
        <p:txBody>
          <a:bodyPr wrap="square" rtlCol="0">
            <a:spAutoFit/>
          </a:bodyPr>
          <a:lstStyle/>
          <a:p>
            <a:pPr algn="ctr"/>
            <a:r>
              <a:rPr lang="ja-JP" altLang="en-US" sz="1100" b="1" dirty="0" smtClean="0"/>
              <a:t>ダウンロード</a:t>
            </a:r>
            <a:r>
              <a:rPr lang="ja-JP" altLang="en-US" sz="1100" b="1" dirty="0"/>
              <a:t>するもの</a:t>
            </a:r>
            <a:endParaRPr kumimoji="1" lang="ja-JP" altLang="en-US" sz="1100" b="1" dirty="0"/>
          </a:p>
        </p:txBody>
      </p:sp>
      <p:pic>
        <p:nvPicPr>
          <p:cNvPr id="52" name="図 51"/>
          <p:cNvPicPr/>
          <p:nvPr/>
        </p:nvPicPr>
        <p:blipFill>
          <a:blip r:embed="rId10">
            <a:extLst>
              <a:ext uri="{28A0092B-C50C-407E-A947-70E740481C1C}">
                <a14:useLocalDpi xmlns:a14="http://schemas.microsoft.com/office/drawing/2010/main" val="0"/>
              </a:ext>
            </a:extLst>
          </a:blip>
          <a:stretch>
            <a:fillRect/>
          </a:stretch>
        </p:blipFill>
        <p:spPr>
          <a:xfrm>
            <a:off x="5046594" y="3798513"/>
            <a:ext cx="1051560" cy="1409387"/>
          </a:xfrm>
          <a:prstGeom prst="rect">
            <a:avLst/>
          </a:prstGeom>
          <a:ln w="3175">
            <a:solidFill>
              <a:schemeClr val="tx1"/>
            </a:solidFill>
          </a:ln>
        </p:spPr>
      </p:pic>
      <p:cxnSp>
        <p:nvCxnSpPr>
          <p:cNvPr id="5" name="直線コネクタ 4"/>
          <p:cNvCxnSpPr/>
          <p:nvPr/>
        </p:nvCxnSpPr>
        <p:spPr>
          <a:xfrm>
            <a:off x="4840225" y="1706880"/>
            <a:ext cx="0" cy="9326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6375655" y="1706880"/>
            <a:ext cx="0" cy="9326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a:off x="4840225" y="1706880"/>
            <a:ext cx="153543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4840225" y="2639568"/>
            <a:ext cx="153543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4355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a:extLst>
              <a:ext uri="{FF2B5EF4-FFF2-40B4-BE49-F238E27FC236}">
                <a16:creationId xmlns:a16="http://schemas.microsoft.com/office/drawing/2014/main" xmlns="" id="{F773F443-229F-D144-9D65-D83B95F5703A}"/>
              </a:ext>
            </a:extLst>
          </p:cNvPr>
          <p:cNvSpPr/>
          <p:nvPr/>
        </p:nvSpPr>
        <p:spPr>
          <a:xfrm>
            <a:off x="1964719" y="2272239"/>
            <a:ext cx="4538132" cy="8855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Shape 135">
            <a:extLst>
              <a:ext uri="{FF2B5EF4-FFF2-40B4-BE49-F238E27FC236}">
                <a16:creationId xmlns:a16="http://schemas.microsoft.com/office/drawing/2014/main" xmlns="" id="{6F500B17-AF85-294A-A9C3-07F7319B1EEB}"/>
              </a:ext>
            </a:extLst>
          </p:cNvPr>
          <p:cNvSpPr txBox="1">
            <a:spLocks/>
          </p:cNvSpPr>
          <p:nvPr/>
        </p:nvSpPr>
        <p:spPr>
          <a:xfrm>
            <a:off x="0" y="286715"/>
            <a:ext cx="6858000" cy="408214"/>
          </a:xfrm>
          <a:prstGeom prst="rect">
            <a:avLst/>
          </a:prstGeom>
          <a:solidFill>
            <a:srgbClr val="1FA339"/>
          </a:solidFill>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marL="0" marR="0" indent="0" algn="ctr" defTabSz="578358" rtl="0" latinLnBrk="0">
              <a:lnSpc>
                <a:spcPct val="100000"/>
              </a:lnSpc>
              <a:spcBef>
                <a:spcPts val="0"/>
              </a:spcBef>
              <a:spcAft>
                <a:spcPts val="0"/>
              </a:spcAft>
              <a:buClrTx/>
              <a:buSzTx/>
              <a:buFontTx/>
              <a:buNone/>
              <a:tabLst/>
              <a:defRPr sz="7919"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578358"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Yu Gothic" panose="020B0400000000000000" pitchFamily="34" charset="-128"/>
                <a:ea typeface="Yu Gothic" panose="020B0400000000000000" pitchFamily="34" charset="-128"/>
                <a:sym typeface="ヒラギノ角ゴ ProN W3"/>
              </a:rPr>
              <a:t>ゲームの流れ</a:t>
            </a:r>
            <a:endParaRPr kumimoji="0" lang="en-US" altLang="ja-JP" sz="1400" b="1" i="0" u="none" strike="noStrike" kern="0" cap="none" spc="0" normalizeH="0" baseline="0" noProof="0" dirty="0">
              <a:ln>
                <a:noFill/>
              </a:ln>
              <a:solidFill>
                <a:srgbClr val="FFFFFF"/>
              </a:solidFill>
              <a:effectLst/>
              <a:uLnTx/>
              <a:uFillTx/>
              <a:latin typeface="Yu Gothic" panose="020B0400000000000000" pitchFamily="34" charset="-128"/>
              <a:ea typeface="Yu Gothic" panose="020B0400000000000000" pitchFamily="34" charset="-128"/>
              <a:sym typeface="ヒラギノ角ゴ ProN W3"/>
            </a:endParaRPr>
          </a:p>
        </p:txBody>
      </p:sp>
      <p:sp>
        <p:nvSpPr>
          <p:cNvPr id="5" name="テキスト ボックス 4">
            <a:extLst>
              <a:ext uri="{FF2B5EF4-FFF2-40B4-BE49-F238E27FC236}">
                <a16:creationId xmlns:a16="http://schemas.microsoft.com/office/drawing/2014/main" xmlns="" id="{B3E58CEF-1C7C-684C-A613-150921472801}"/>
              </a:ext>
            </a:extLst>
          </p:cNvPr>
          <p:cNvSpPr txBox="1"/>
          <p:nvPr/>
        </p:nvSpPr>
        <p:spPr>
          <a:xfrm>
            <a:off x="1964719" y="1164243"/>
            <a:ext cx="4538132" cy="1107996"/>
          </a:xfrm>
          <a:prstGeom prst="rect">
            <a:avLst/>
          </a:prstGeom>
          <a:noFill/>
        </p:spPr>
        <p:txBody>
          <a:bodyPr wrap="square" rtlCol="0">
            <a:spAutoFit/>
          </a:bodyPr>
          <a:lstStyle/>
          <a:p>
            <a:r>
              <a:rPr lang="ja-JP" altLang="en-US" sz="1100" dirty="0"/>
              <a:t>　</a:t>
            </a:r>
            <a:r>
              <a:rPr lang="ja-JP" altLang="en-US" sz="1100" dirty="0" smtClean="0"/>
              <a:t>生徒は、架空</a:t>
            </a:r>
            <a:r>
              <a:rPr lang="ja-JP" altLang="en-US" sz="1100" dirty="0"/>
              <a:t>の県の県議</a:t>
            </a:r>
            <a:r>
              <a:rPr lang="ja-JP" altLang="en-US" sz="1100" dirty="0" smtClean="0"/>
              <a:t>会議員</a:t>
            </a:r>
            <a:r>
              <a:rPr lang="ja-JP" altLang="en-US" sz="1100" dirty="0"/>
              <a:t>となり</a:t>
            </a:r>
            <a:r>
              <a:rPr lang="ja-JP" altLang="en-US" sz="1100" dirty="0" smtClean="0"/>
              <a:t>、議論のうえ、県内のどの市町村で地層処分を受け入れるか、議会</a:t>
            </a:r>
            <a:r>
              <a:rPr lang="ja-JP" altLang="en-US" sz="1100" dirty="0"/>
              <a:t>として決定</a:t>
            </a:r>
            <a:r>
              <a:rPr lang="ja-JP" altLang="en-US" sz="1100" dirty="0" smtClean="0"/>
              <a:t>します。</a:t>
            </a:r>
            <a:endParaRPr lang="en-US" altLang="ja-JP" sz="1100" dirty="0"/>
          </a:p>
          <a:p>
            <a:r>
              <a:rPr lang="ja-JP" altLang="en-US" sz="1100" dirty="0"/>
              <a:t>　</a:t>
            </a:r>
            <a:r>
              <a:rPr lang="ja-JP" altLang="en-US" sz="1100" dirty="0" smtClean="0"/>
              <a:t>生徒</a:t>
            </a:r>
            <a:r>
              <a:rPr lang="ja-JP" altLang="en-US" sz="1100" dirty="0"/>
              <a:t>たち</a:t>
            </a:r>
            <a:r>
              <a:rPr lang="ja-JP" altLang="en-US" sz="1100" dirty="0" smtClean="0"/>
              <a:t>は、全</a:t>
            </a:r>
            <a:r>
              <a:rPr lang="en-US" altLang="ja-JP" sz="1100" dirty="0" smtClean="0"/>
              <a:t>15</a:t>
            </a:r>
            <a:r>
              <a:rPr lang="ja-JP" altLang="en-US" sz="1100" dirty="0" smtClean="0"/>
              <a:t>ターンの間にサイコロを振ってコマを進め、クイズに答えるなどしてポイントを獲得するとともに、そのポイントを消費して調査カードをめくり、各市町村の情報を集めます。</a:t>
            </a:r>
            <a:endParaRPr lang="en-US" altLang="ja-JP" sz="1100" dirty="0" smtClean="0"/>
          </a:p>
          <a:p>
            <a:r>
              <a:rPr lang="ja-JP" altLang="en-US" sz="1100" dirty="0"/>
              <a:t>　</a:t>
            </a:r>
            <a:r>
              <a:rPr lang="ja-JP" altLang="en-US" sz="1100" dirty="0" smtClean="0"/>
              <a:t>必要</a:t>
            </a:r>
            <a:r>
              <a:rPr lang="ja-JP" altLang="en-US" sz="1100" dirty="0"/>
              <a:t>に応じ</a:t>
            </a:r>
            <a:r>
              <a:rPr lang="ja-JP" altLang="en-US" sz="1100" dirty="0" smtClean="0"/>
              <a:t>、生徒用説明書を生徒に渡してご活用</a:t>
            </a:r>
            <a:r>
              <a:rPr lang="ja-JP" altLang="en-US" sz="1100" dirty="0"/>
              <a:t>ください。</a:t>
            </a:r>
            <a:endParaRPr lang="en-US" altLang="ja-JP" sz="1100" dirty="0"/>
          </a:p>
        </p:txBody>
      </p:sp>
      <p:sp>
        <p:nvSpPr>
          <p:cNvPr id="21" name="テキスト ボックス 20">
            <a:extLst>
              <a:ext uri="{FF2B5EF4-FFF2-40B4-BE49-F238E27FC236}">
                <a16:creationId xmlns:a16="http://schemas.microsoft.com/office/drawing/2014/main" xmlns="" id="{BE3977B9-B37D-E44C-B382-5E1E0852F94B}"/>
              </a:ext>
            </a:extLst>
          </p:cNvPr>
          <p:cNvSpPr txBox="1"/>
          <p:nvPr/>
        </p:nvSpPr>
        <p:spPr>
          <a:xfrm>
            <a:off x="307481" y="854724"/>
            <a:ext cx="3611753" cy="2641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ゲームの設定と進め方</a:t>
            </a:r>
            <a:endParaRPr kumimoji="0" lang="ja-JP" altLang="en-US" sz="1050" b="1" u="none" strike="noStrike" cap="none" spc="0" normalizeH="0" baseline="0">
              <a:ln>
                <a:noFill/>
              </a:ln>
              <a:solidFill>
                <a:srgbClr val="000000"/>
              </a:solidFill>
              <a:effectLst/>
              <a:uFillTx/>
              <a:latin typeface="Yu Gothic" panose="020B0400000000000000" pitchFamily="34" charset="-128"/>
              <a:ea typeface="Yu Gothic" panose="020B0400000000000000" pitchFamily="34" charset="-128"/>
              <a:sym typeface="ヒラギノ角ゴ ProN W3"/>
            </a:endParaRPr>
          </a:p>
        </p:txBody>
      </p:sp>
      <p:sp>
        <p:nvSpPr>
          <p:cNvPr id="22" name="テキスト ボックス 21">
            <a:extLst>
              <a:ext uri="{FF2B5EF4-FFF2-40B4-BE49-F238E27FC236}">
                <a16:creationId xmlns:a16="http://schemas.microsoft.com/office/drawing/2014/main" xmlns="" id="{8838E26B-98D2-C84B-ADD3-99AA3CA9C62B}"/>
              </a:ext>
            </a:extLst>
          </p:cNvPr>
          <p:cNvSpPr txBox="1"/>
          <p:nvPr/>
        </p:nvSpPr>
        <p:spPr>
          <a:xfrm>
            <a:off x="2082800" y="2497795"/>
            <a:ext cx="4333118" cy="6100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0000" tIns="50400" rIns="900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altLang="ja-JP" sz="1100" dirty="0" smtClean="0">
                <a:solidFill>
                  <a:srgbClr val="000000"/>
                </a:solidFill>
                <a:latin typeface="Yu Gothic" panose="020B0400000000000000" pitchFamily="34" charset="-128"/>
                <a:ea typeface="Yu Gothic" panose="020B0400000000000000" pitchFamily="34" charset="-128"/>
                <a:sym typeface="ヒラギノ角ゴ ProN W3"/>
              </a:rPr>
              <a:t>①</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コマを進める</a:t>
            </a:r>
            <a:endParaRPr kumimoji="0" lang="en-US" altLang="ja-JP" sz="1100" dirty="0" smtClean="0">
              <a:solidFill>
                <a:srgbClr val="000000"/>
              </a:solidFill>
              <a:latin typeface="Yu Gothic" panose="020B0400000000000000" pitchFamily="34" charset="-128"/>
              <a:ea typeface="Yu Gothic" panose="020B0400000000000000" pitchFamily="34" charset="-128"/>
              <a:sym typeface="ヒラギノ角ゴ ProN W3"/>
            </a:endParaRPr>
          </a:p>
          <a:p>
            <a:pPr marL="0" marR="0" indent="0" defTabSz="584200" rtl="0" fontAlgn="auto" latinLnBrk="0" hangingPunct="0">
              <a:lnSpc>
                <a:spcPct val="100000"/>
              </a:lnSpc>
              <a:spcBef>
                <a:spcPts val="0"/>
              </a:spcBef>
              <a:spcAft>
                <a:spcPts val="0"/>
              </a:spcAft>
              <a:buClrTx/>
              <a:buSzTx/>
              <a:buFontTx/>
              <a:buNone/>
              <a:tabLst/>
            </a:pP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②調査カードをめくる</a:t>
            </a:r>
            <a:endParaRPr kumimoji="0" lang="en-US" altLang="ja-JP" sz="1100" dirty="0">
              <a:solidFill>
                <a:srgbClr val="000000"/>
              </a:solidFill>
              <a:latin typeface="Yu Gothic" panose="020B0400000000000000" pitchFamily="34" charset="-128"/>
              <a:ea typeface="Yu Gothic" panose="020B0400000000000000" pitchFamily="34" charset="-128"/>
              <a:sym typeface="ヒラギノ角ゴ ProN W3"/>
            </a:endParaRPr>
          </a:p>
          <a:p>
            <a:pPr marL="0" marR="0" indent="0" defTabSz="584200" rtl="0" fontAlgn="auto" latinLnBrk="0" hangingPunct="0">
              <a:lnSpc>
                <a:spcPct val="100000"/>
              </a:lnSpc>
              <a:spcBef>
                <a:spcPts val="0"/>
              </a:spcBef>
              <a:spcAft>
                <a:spcPts val="0"/>
              </a:spcAft>
              <a:buClrTx/>
              <a:buSzTx/>
              <a:buFontTx/>
              <a:buNone/>
              <a:tabLst/>
            </a:pP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　</a:t>
            </a:r>
            <a:r>
              <a:rPr kumimoji="0" lang="en-US" altLang="ja-JP" sz="1100" dirty="0" smtClean="0">
                <a:solidFill>
                  <a:srgbClr val="000000"/>
                </a:solidFill>
                <a:latin typeface="Yu Gothic" panose="020B0400000000000000" pitchFamily="34" charset="-128"/>
                <a:ea typeface="Yu Gothic" panose="020B0400000000000000" pitchFamily="34" charset="-128"/>
                <a:sym typeface="ヒラギノ角ゴ ProN W3"/>
              </a:rPr>
              <a:t>※</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 </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②は</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行っても行わなくても構いません。</a:t>
            </a:r>
            <a:endParaRPr kumimoji="0" lang="en-US" altLang="ja-JP" sz="1100" dirty="0" smtClean="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23" name="テキスト ボックス 22">
            <a:extLst>
              <a:ext uri="{FF2B5EF4-FFF2-40B4-BE49-F238E27FC236}">
                <a16:creationId xmlns:a16="http://schemas.microsoft.com/office/drawing/2014/main" xmlns="" id="{3875D3FA-94DD-134C-B73B-05FB8DB7F2C8}"/>
              </a:ext>
            </a:extLst>
          </p:cNvPr>
          <p:cNvSpPr txBox="1"/>
          <p:nvPr/>
        </p:nvSpPr>
        <p:spPr>
          <a:xfrm>
            <a:off x="357423" y="3372381"/>
            <a:ext cx="2574121" cy="227216"/>
          </a:xfrm>
          <a:prstGeom prst="roundRect">
            <a:avLst>
              <a:gd name="adj" fmla="val 50000"/>
            </a:avLst>
          </a:prstGeom>
          <a:noFill/>
          <a:ln w="12700" cap="flat">
            <a:solidFill>
              <a:srgbClr val="773F9B"/>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0" rIns="50800" bIns="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altLang="ja-JP" sz="1050" b="1" dirty="0">
                <a:solidFill>
                  <a:srgbClr val="773F9B"/>
                </a:solidFill>
                <a:latin typeface="Yu Gothic" panose="020B0400000000000000" pitchFamily="34" charset="-128"/>
                <a:ea typeface="Yu Gothic" panose="020B0400000000000000" pitchFamily="34" charset="-128"/>
                <a:sym typeface="ヒラギノ角ゴ ProN W3"/>
              </a:rPr>
              <a:t>①</a:t>
            </a:r>
            <a:r>
              <a:rPr kumimoji="0" lang="ja-JP" altLang="en-US" sz="1050" b="1" dirty="0">
                <a:solidFill>
                  <a:srgbClr val="773F9B"/>
                </a:solidFill>
                <a:latin typeface="Yu Gothic" panose="020B0400000000000000" pitchFamily="34" charset="-128"/>
                <a:ea typeface="Yu Gothic" panose="020B0400000000000000" pitchFamily="34" charset="-128"/>
                <a:sym typeface="ヒラギノ角ゴ ProN W3"/>
              </a:rPr>
              <a:t>コマを</a:t>
            </a:r>
            <a:r>
              <a:rPr kumimoji="0" lang="ja-JP" altLang="en-US" sz="1050" b="1" dirty="0" smtClean="0">
                <a:solidFill>
                  <a:srgbClr val="773F9B"/>
                </a:solidFill>
                <a:latin typeface="Yu Gothic" panose="020B0400000000000000" pitchFamily="34" charset="-128"/>
                <a:ea typeface="Yu Gothic" panose="020B0400000000000000" pitchFamily="34" charset="-128"/>
                <a:sym typeface="ヒラギノ角ゴ ProN W3"/>
              </a:rPr>
              <a:t>進める</a:t>
            </a:r>
            <a:endParaRPr kumimoji="0" lang="en-US" altLang="ja-JP" sz="1050" b="1" dirty="0">
              <a:solidFill>
                <a:srgbClr val="773F9B"/>
              </a:solidFill>
              <a:latin typeface="Yu Gothic" panose="020B0400000000000000" pitchFamily="34" charset="-128"/>
              <a:ea typeface="Yu Gothic" panose="020B0400000000000000" pitchFamily="34" charset="-128"/>
              <a:sym typeface="ヒラギノ角ゴ ProN W3"/>
            </a:endParaRPr>
          </a:p>
        </p:txBody>
      </p:sp>
      <p:pic>
        <p:nvPicPr>
          <p:cNvPr id="27" name="図 26">
            <a:extLst>
              <a:ext uri="{FF2B5EF4-FFF2-40B4-BE49-F238E27FC236}">
                <a16:creationId xmlns:a16="http://schemas.microsoft.com/office/drawing/2014/main" xmlns="" id="{0CF5D0B7-8169-D848-A6F3-361EF5548DEC}"/>
              </a:ext>
            </a:extLst>
          </p:cNvPr>
          <p:cNvPicPr>
            <a:picLocks noChangeAspect="1"/>
          </p:cNvPicPr>
          <p:nvPr/>
        </p:nvPicPr>
        <p:blipFill>
          <a:blip r:embed="rId2"/>
          <a:stretch>
            <a:fillRect/>
          </a:stretch>
        </p:blipFill>
        <p:spPr>
          <a:xfrm>
            <a:off x="3080691" y="3353938"/>
            <a:ext cx="3183261" cy="988815"/>
          </a:xfrm>
          <a:prstGeom prst="rect">
            <a:avLst/>
          </a:prstGeom>
        </p:spPr>
      </p:pic>
      <p:sp>
        <p:nvSpPr>
          <p:cNvPr id="28" name="テキスト ボックス 27">
            <a:extLst>
              <a:ext uri="{FF2B5EF4-FFF2-40B4-BE49-F238E27FC236}">
                <a16:creationId xmlns:a16="http://schemas.microsoft.com/office/drawing/2014/main" xmlns="" id="{2A1D2F55-AC36-B645-A24F-878F24169ED0}"/>
              </a:ext>
            </a:extLst>
          </p:cNvPr>
          <p:cNvSpPr txBox="1"/>
          <p:nvPr/>
        </p:nvSpPr>
        <p:spPr>
          <a:xfrm>
            <a:off x="357423" y="3625342"/>
            <a:ext cx="2696479" cy="769441"/>
          </a:xfrm>
          <a:prstGeom prst="rect">
            <a:avLst/>
          </a:prstGeom>
          <a:noFill/>
        </p:spPr>
        <p:txBody>
          <a:bodyPr wrap="square" rtlCol="0">
            <a:spAutoFit/>
          </a:bodyPr>
          <a:lstStyle/>
          <a:p>
            <a:r>
              <a:rPr lang="ja-JP" altLang="en-US" sz="1100" dirty="0" smtClean="0"/>
              <a:t>　サイコロ</a:t>
            </a:r>
            <a:r>
              <a:rPr lang="ja-JP" altLang="en-US" sz="1100" dirty="0"/>
              <a:t>を</a:t>
            </a:r>
            <a:r>
              <a:rPr lang="ja-JP" altLang="en-US" sz="1100" dirty="0" smtClean="0"/>
              <a:t>振って、出た</a:t>
            </a:r>
            <a:r>
              <a:rPr lang="ja-JP" altLang="en-US" sz="1100" dirty="0"/>
              <a:t>目の数だけボード上のコマを</a:t>
            </a:r>
            <a:r>
              <a:rPr lang="ja-JP" altLang="en-US" sz="1100" dirty="0" smtClean="0"/>
              <a:t>進めます。</a:t>
            </a:r>
            <a:endParaRPr lang="en-US" altLang="ja-JP" sz="1100" dirty="0" smtClean="0"/>
          </a:p>
          <a:p>
            <a:r>
              <a:rPr lang="ja-JP" altLang="en-US" sz="1100" dirty="0"/>
              <a:t>　</a:t>
            </a:r>
            <a:r>
              <a:rPr lang="ja-JP" altLang="en-US" sz="1100" dirty="0" smtClean="0"/>
              <a:t>コマ</a:t>
            </a:r>
            <a:r>
              <a:rPr lang="ja-JP" altLang="en-US" sz="1100" dirty="0"/>
              <a:t>が止まったマスの指示</a:t>
            </a:r>
            <a:r>
              <a:rPr lang="ja-JP" altLang="en-US" sz="1100" dirty="0" smtClean="0"/>
              <a:t>に従い、ポイント</a:t>
            </a:r>
            <a:r>
              <a:rPr lang="ja-JP" altLang="en-US" sz="1100" dirty="0"/>
              <a:t>を</a:t>
            </a:r>
            <a:r>
              <a:rPr lang="ja-JP" altLang="en-US" sz="1100" dirty="0" smtClean="0"/>
              <a:t>獲得あるいは失います。</a:t>
            </a:r>
            <a:endParaRPr lang="ja-JP" altLang="en-US" sz="1100" dirty="0"/>
          </a:p>
        </p:txBody>
      </p:sp>
      <p:sp>
        <p:nvSpPr>
          <p:cNvPr id="29" name="テキスト ボックス 28">
            <a:extLst>
              <a:ext uri="{FF2B5EF4-FFF2-40B4-BE49-F238E27FC236}">
                <a16:creationId xmlns:a16="http://schemas.microsoft.com/office/drawing/2014/main" xmlns="" id="{27BE9238-FAC0-AF45-9CD4-88903B474E8A}"/>
              </a:ext>
            </a:extLst>
          </p:cNvPr>
          <p:cNvSpPr txBox="1"/>
          <p:nvPr/>
        </p:nvSpPr>
        <p:spPr>
          <a:xfrm>
            <a:off x="350973" y="4394783"/>
            <a:ext cx="5986107" cy="938719"/>
          </a:xfrm>
          <a:prstGeom prst="rect">
            <a:avLst/>
          </a:prstGeom>
          <a:noFill/>
        </p:spPr>
        <p:txBody>
          <a:bodyPr wrap="square" rtlCol="0">
            <a:spAutoFit/>
          </a:bodyPr>
          <a:lstStyle/>
          <a:p>
            <a:r>
              <a:rPr lang="ja-JP" altLang="en-US" sz="1100" dirty="0" smtClean="0"/>
              <a:t>　それぞれ</a:t>
            </a:r>
            <a:r>
              <a:rPr lang="ja-JP" altLang="en-US" sz="1100" dirty="0"/>
              <a:t>のターン</a:t>
            </a:r>
            <a:r>
              <a:rPr lang="ja-JP" altLang="en-US" sz="1100" dirty="0" smtClean="0"/>
              <a:t>で</a:t>
            </a:r>
            <a:r>
              <a:rPr lang="en-US" altLang="ja-JP" sz="1100" dirty="0"/>
              <a:t>1</a:t>
            </a:r>
            <a:r>
              <a:rPr lang="ja-JP" altLang="en-US" sz="1100" dirty="0" smtClean="0"/>
              <a:t>分</a:t>
            </a:r>
            <a:r>
              <a:rPr lang="ja-JP" altLang="en-US" sz="1100" dirty="0"/>
              <a:t>程度時間を</a:t>
            </a:r>
            <a:r>
              <a:rPr lang="ja-JP" altLang="en-US" sz="1100" dirty="0" smtClean="0"/>
              <a:t>測り、各班</a:t>
            </a:r>
            <a:r>
              <a:rPr lang="ja-JP" altLang="en-US" sz="1100" dirty="0"/>
              <a:t>が同時に進行する</a:t>
            </a:r>
            <a:r>
              <a:rPr lang="ja-JP" altLang="en-US" sz="1100" dirty="0" smtClean="0"/>
              <a:t>ようご配慮ください。</a:t>
            </a:r>
            <a:endParaRPr lang="en-US" altLang="ja-JP" sz="1100" dirty="0" smtClean="0"/>
          </a:p>
          <a:p>
            <a:endParaRPr lang="en-US" altLang="ja-JP" sz="1100" dirty="0" smtClean="0"/>
          </a:p>
          <a:p>
            <a:r>
              <a:rPr lang="ja-JP" altLang="en-US" sz="1100" dirty="0" smtClean="0"/>
              <a:t>　また</a:t>
            </a:r>
            <a:r>
              <a:rPr lang="ja-JP" altLang="en-US" sz="1100" dirty="0"/>
              <a:t>、クイズのマスに止まった班に</a:t>
            </a:r>
            <a:r>
              <a:rPr lang="ja-JP" altLang="en-US" sz="1100" dirty="0" smtClean="0"/>
              <a:t>は、</a:t>
            </a:r>
            <a:r>
              <a:rPr lang="ja-JP" altLang="en-US" sz="1100" dirty="0"/>
              <a:t>答え</a:t>
            </a:r>
            <a:r>
              <a:rPr lang="ja-JP" altLang="en-US" sz="1100" dirty="0" smtClean="0"/>
              <a:t>が</a:t>
            </a:r>
            <a:r>
              <a:rPr lang="ja-JP" altLang="en-US" sz="1100" dirty="0"/>
              <a:t>正解か</a:t>
            </a:r>
            <a:r>
              <a:rPr lang="ja-JP" altLang="en-US" sz="1100" dirty="0" smtClean="0"/>
              <a:t>どうか、事前</a:t>
            </a:r>
            <a:r>
              <a:rPr lang="ja-JP" altLang="en-US" sz="1100" dirty="0"/>
              <a:t>に準備したクイズ解答カード</a:t>
            </a:r>
            <a:r>
              <a:rPr lang="ja-JP" altLang="en-US" sz="1100" dirty="0" smtClean="0"/>
              <a:t>をめくり確認</a:t>
            </a:r>
            <a:r>
              <a:rPr lang="ja-JP" altLang="en-US" sz="1100" dirty="0"/>
              <a:t>する</a:t>
            </a:r>
            <a:r>
              <a:rPr lang="ja-JP" altLang="en-US" sz="1100" dirty="0" smtClean="0"/>
              <a:t>ようご指示ください。クイズ</a:t>
            </a:r>
            <a:r>
              <a:rPr lang="ja-JP" altLang="en-US" sz="1100" dirty="0"/>
              <a:t>に正解した場合</a:t>
            </a:r>
            <a:r>
              <a:rPr lang="ja-JP" altLang="en-US" sz="1100" dirty="0" smtClean="0"/>
              <a:t>、</a:t>
            </a:r>
            <a:r>
              <a:rPr lang="en-US" altLang="ja-JP" sz="1100" dirty="0"/>
              <a:t>3</a:t>
            </a:r>
            <a:r>
              <a:rPr lang="ja-JP" altLang="en-US" sz="1100" dirty="0" smtClean="0"/>
              <a:t>ポイント</a:t>
            </a:r>
            <a:r>
              <a:rPr lang="ja-JP" altLang="en-US" sz="1100" dirty="0"/>
              <a:t>得ることができます。</a:t>
            </a:r>
          </a:p>
        </p:txBody>
      </p:sp>
      <p:pic>
        <p:nvPicPr>
          <p:cNvPr id="39" name="図 38">
            <a:extLst>
              <a:ext uri="{FF2B5EF4-FFF2-40B4-BE49-F238E27FC236}">
                <a16:creationId xmlns:a16="http://schemas.microsoft.com/office/drawing/2014/main" xmlns="" id="{4C2A8AAE-57E1-BA47-9CD5-BD6421FC9341}"/>
              </a:ext>
            </a:extLst>
          </p:cNvPr>
          <p:cNvPicPr>
            <a:picLocks noChangeAspect="1"/>
          </p:cNvPicPr>
          <p:nvPr/>
        </p:nvPicPr>
        <p:blipFill>
          <a:blip r:embed="rId3"/>
          <a:stretch>
            <a:fillRect/>
          </a:stretch>
        </p:blipFill>
        <p:spPr>
          <a:xfrm>
            <a:off x="3839553" y="5661179"/>
            <a:ext cx="1873708" cy="1249139"/>
          </a:xfrm>
          <a:prstGeom prst="rect">
            <a:avLst/>
          </a:prstGeom>
        </p:spPr>
      </p:pic>
      <p:sp>
        <p:nvSpPr>
          <p:cNvPr id="40" name="テキスト ボックス 39">
            <a:extLst>
              <a:ext uri="{FF2B5EF4-FFF2-40B4-BE49-F238E27FC236}">
                <a16:creationId xmlns:a16="http://schemas.microsoft.com/office/drawing/2014/main" xmlns="" id="{6FB07AEA-36C5-3B4F-B4C5-4DEC3CC44427}"/>
              </a:ext>
            </a:extLst>
          </p:cNvPr>
          <p:cNvSpPr txBox="1"/>
          <p:nvPr/>
        </p:nvSpPr>
        <p:spPr>
          <a:xfrm>
            <a:off x="352444" y="5633047"/>
            <a:ext cx="3876362" cy="1277273"/>
          </a:xfrm>
          <a:prstGeom prst="rect">
            <a:avLst/>
          </a:prstGeom>
          <a:noFill/>
        </p:spPr>
        <p:txBody>
          <a:bodyPr wrap="square" rtlCol="0">
            <a:spAutoFit/>
          </a:bodyPr>
          <a:lstStyle/>
          <a:p>
            <a:r>
              <a:rPr lang="ja-JP" altLang="en-US" sz="1100" dirty="0" smtClean="0"/>
              <a:t>　手持ち</a:t>
            </a:r>
            <a:r>
              <a:rPr lang="ja-JP" altLang="en-US" sz="1100" dirty="0"/>
              <a:t>のポイントを消費して、 </a:t>
            </a:r>
            <a:r>
              <a:rPr lang="ja-JP" altLang="en-US" sz="1100" dirty="0" smtClean="0"/>
              <a:t>市町村の調査カード</a:t>
            </a:r>
            <a:endParaRPr lang="en-US" altLang="ja-JP" sz="1100" dirty="0" smtClean="0"/>
          </a:p>
          <a:p>
            <a:r>
              <a:rPr lang="ja-JP" altLang="en-US" sz="1100" dirty="0" smtClean="0"/>
              <a:t>をめくり、情報を収集します。</a:t>
            </a:r>
            <a:endParaRPr lang="en-US" altLang="ja-JP" sz="1100" dirty="0" smtClean="0"/>
          </a:p>
          <a:p>
            <a:r>
              <a:rPr lang="ja-JP" altLang="en-US" sz="1100" dirty="0" smtClean="0"/>
              <a:t>　調査カードを</a:t>
            </a:r>
            <a:r>
              <a:rPr lang="en-US" altLang="ja-JP" sz="1100" dirty="0" smtClean="0"/>
              <a:t>1</a:t>
            </a:r>
            <a:r>
              <a:rPr lang="ja-JP" altLang="en-US" sz="1100" dirty="0" smtClean="0"/>
              <a:t>枚めくる</a:t>
            </a:r>
            <a:r>
              <a:rPr lang="ja-JP" altLang="en-US" sz="1100" dirty="0"/>
              <a:t>には、</a:t>
            </a:r>
            <a:r>
              <a:rPr lang="en-US" altLang="ja-JP" sz="1100" dirty="0" smtClean="0"/>
              <a:t>1</a:t>
            </a:r>
            <a:r>
              <a:rPr lang="ja-JP" altLang="en-US" sz="1100" dirty="0" smtClean="0"/>
              <a:t>ポイントが必要です。</a:t>
            </a:r>
            <a:endParaRPr lang="en-US" altLang="ja-JP" sz="1100" dirty="0" smtClean="0"/>
          </a:p>
          <a:p>
            <a:r>
              <a:rPr lang="ja-JP" altLang="en-US" sz="1100" dirty="0" smtClean="0"/>
              <a:t>　</a:t>
            </a:r>
            <a:r>
              <a:rPr lang="en-US" altLang="ja-JP" sz="1100" dirty="0" smtClean="0"/>
              <a:t>1</a:t>
            </a:r>
            <a:r>
              <a:rPr lang="ja-JP" altLang="en-US" sz="1100" dirty="0" smtClean="0"/>
              <a:t>ターン</a:t>
            </a:r>
            <a:r>
              <a:rPr lang="ja-JP" altLang="en-US" sz="1100" dirty="0"/>
              <a:t>でめくることが</a:t>
            </a:r>
            <a:r>
              <a:rPr lang="ja-JP" altLang="en-US" sz="1100" dirty="0" smtClean="0"/>
              <a:t>できるのは、</a:t>
            </a:r>
            <a:r>
              <a:rPr lang="en-US" altLang="ja-JP" sz="1100" dirty="0" smtClean="0"/>
              <a:t>1</a:t>
            </a:r>
            <a:r>
              <a:rPr lang="ja-JP" altLang="en-US" sz="1100" dirty="0" err="1" smtClean="0"/>
              <a:t>つの</a:t>
            </a:r>
            <a:r>
              <a:rPr lang="ja-JP" altLang="en-US" sz="1100" dirty="0" smtClean="0"/>
              <a:t>市町村の</a:t>
            </a:r>
            <a:endParaRPr lang="en-US" altLang="ja-JP" sz="1100" dirty="0" smtClean="0"/>
          </a:p>
          <a:p>
            <a:r>
              <a:rPr lang="ja-JP" altLang="en-US" sz="1100" dirty="0" smtClean="0"/>
              <a:t>調査</a:t>
            </a:r>
            <a:r>
              <a:rPr lang="ja-JP" altLang="en-US" sz="1100" dirty="0"/>
              <a:t>カードのみ</a:t>
            </a:r>
            <a:r>
              <a:rPr lang="ja-JP" altLang="en-US" sz="1100" dirty="0" smtClean="0"/>
              <a:t>で、</a:t>
            </a:r>
            <a:r>
              <a:rPr lang="en-US" altLang="ja-JP" sz="1100" dirty="0" smtClean="0"/>
              <a:t>3</a:t>
            </a:r>
            <a:r>
              <a:rPr lang="ja-JP" altLang="en-US" sz="1100" dirty="0" smtClean="0"/>
              <a:t>枚までです。（一度に、複数の</a:t>
            </a:r>
            <a:endParaRPr lang="en-US" altLang="ja-JP" sz="1100" dirty="0" smtClean="0"/>
          </a:p>
          <a:p>
            <a:r>
              <a:rPr lang="ja-JP" altLang="en-US" sz="1100" dirty="0" smtClean="0"/>
              <a:t>市町村をめくることは</a:t>
            </a:r>
            <a:r>
              <a:rPr lang="ja-JP" altLang="en-US" sz="1100" smtClean="0"/>
              <a:t>できま</a:t>
            </a:r>
            <a:r>
              <a:rPr lang="ja-JP" altLang="en-US" sz="1100"/>
              <a:t>せん</a:t>
            </a:r>
            <a:r>
              <a:rPr lang="ja-JP" altLang="en-US" sz="1100" smtClean="0"/>
              <a:t>。）</a:t>
            </a:r>
            <a:endParaRPr lang="en-US" altLang="ja-JP" sz="1100" dirty="0" smtClean="0"/>
          </a:p>
          <a:p>
            <a:r>
              <a:rPr lang="ja-JP" altLang="en-US" sz="1100" dirty="0"/>
              <a:t>　</a:t>
            </a:r>
            <a:r>
              <a:rPr lang="ja-JP" altLang="en-US" sz="1100" dirty="0" smtClean="0"/>
              <a:t>なお</a:t>
            </a:r>
            <a:r>
              <a:rPr lang="ja-JP" altLang="en-US" sz="1100" dirty="0"/>
              <a:t>、各市町村のカード</a:t>
            </a:r>
            <a:r>
              <a:rPr lang="ja-JP" altLang="en-US" sz="1100" dirty="0" smtClean="0"/>
              <a:t>は</a:t>
            </a:r>
            <a:r>
              <a:rPr lang="en-US" altLang="ja-JP" sz="1100" dirty="0"/>
              <a:t>7</a:t>
            </a:r>
            <a:r>
              <a:rPr lang="ja-JP" altLang="en-US" sz="1100" dirty="0" smtClean="0"/>
              <a:t>枚</a:t>
            </a:r>
            <a:r>
              <a:rPr lang="ja-JP" altLang="en-US" sz="1100" dirty="0"/>
              <a:t>ずつ設定されています。</a:t>
            </a:r>
          </a:p>
        </p:txBody>
      </p:sp>
      <p:sp>
        <p:nvSpPr>
          <p:cNvPr id="44" name="テキスト ボックス 43">
            <a:extLst>
              <a:ext uri="{FF2B5EF4-FFF2-40B4-BE49-F238E27FC236}">
                <a16:creationId xmlns:a16="http://schemas.microsoft.com/office/drawing/2014/main" xmlns="" id="{A275215B-E417-994F-900D-2B70929A6938}"/>
              </a:ext>
            </a:extLst>
          </p:cNvPr>
          <p:cNvSpPr txBox="1"/>
          <p:nvPr/>
        </p:nvSpPr>
        <p:spPr>
          <a:xfrm>
            <a:off x="364863" y="7424256"/>
            <a:ext cx="3496987" cy="1107996"/>
          </a:xfrm>
          <a:prstGeom prst="rect">
            <a:avLst/>
          </a:prstGeom>
          <a:noFill/>
        </p:spPr>
        <p:txBody>
          <a:bodyPr wrap="square" rtlCol="0">
            <a:spAutoFit/>
          </a:bodyPr>
          <a:lstStyle/>
          <a:p>
            <a:r>
              <a:rPr lang="ja-JP" altLang="en-US" sz="1100" dirty="0" smtClean="0">
                <a:latin typeface="Yu Gothic" panose="020B0400000000000000" pitchFamily="34" charset="-128"/>
                <a:ea typeface="Yu Gothic" panose="020B0400000000000000" pitchFamily="34" charset="-128"/>
              </a:rPr>
              <a:t>　</a:t>
            </a:r>
            <a:r>
              <a:rPr lang="en-US" altLang="ja-JP" sz="1100" dirty="0">
                <a:latin typeface="Yu Gothic" panose="020B0400000000000000" pitchFamily="34" charset="-128"/>
                <a:ea typeface="Yu Gothic" panose="020B0400000000000000" pitchFamily="34" charset="-128"/>
              </a:rPr>
              <a:t>15</a:t>
            </a:r>
            <a:r>
              <a:rPr lang="ja-JP" altLang="en-US" sz="1100" dirty="0" smtClean="0">
                <a:latin typeface="Yu Gothic" panose="020B0400000000000000" pitchFamily="34" charset="-128"/>
                <a:ea typeface="Yu Gothic" panose="020B0400000000000000" pitchFamily="34" charset="-128"/>
              </a:rPr>
              <a:t>ターン終了後に、班全体で架空の県議会として議論し、調査カードをめくった市町村の中で地層</a:t>
            </a:r>
            <a:r>
              <a:rPr lang="ja-JP" altLang="en-US" sz="1100" dirty="0">
                <a:latin typeface="Yu Gothic" panose="020B0400000000000000" pitchFamily="34" charset="-128"/>
                <a:ea typeface="Yu Gothic" panose="020B0400000000000000" pitchFamily="34" charset="-128"/>
              </a:rPr>
              <a:t>処分に適していると</a:t>
            </a:r>
            <a:r>
              <a:rPr lang="ja-JP" altLang="en-US" sz="1100" dirty="0" smtClean="0">
                <a:latin typeface="Yu Gothic" panose="020B0400000000000000" pitchFamily="34" charset="-128"/>
                <a:ea typeface="Yu Gothic" panose="020B0400000000000000" pitchFamily="34" charset="-128"/>
              </a:rPr>
              <a:t>考えられる市町村を</a:t>
            </a:r>
            <a:r>
              <a:rPr lang="en-US" altLang="ja-JP" sz="1100" dirty="0" smtClean="0">
                <a:latin typeface="Yu Gothic" panose="020B0400000000000000" pitchFamily="34" charset="-128"/>
                <a:ea typeface="Yu Gothic" panose="020B0400000000000000" pitchFamily="34" charset="-128"/>
              </a:rPr>
              <a:t>1</a:t>
            </a:r>
            <a:r>
              <a:rPr lang="ja-JP" altLang="en-US" sz="1100" dirty="0" smtClean="0">
                <a:latin typeface="Yu Gothic" panose="020B0400000000000000" pitchFamily="34" charset="-128"/>
                <a:ea typeface="Yu Gothic" panose="020B0400000000000000" pitchFamily="34" charset="-128"/>
              </a:rPr>
              <a:t>か所、処分地として決定します</a:t>
            </a:r>
            <a:r>
              <a:rPr lang="ja-JP" altLang="en-US" sz="1100" dirty="0">
                <a:latin typeface="Yu Gothic" panose="020B0400000000000000" pitchFamily="34" charset="-128"/>
                <a:ea typeface="Yu Gothic" panose="020B0400000000000000" pitchFamily="34" charset="-128"/>
              </a:rPr>
              <a:t>。</a:t>
            </a:r>
          </a:p>
          <a:p>
            <a:r>
              <a:rPr lang="ja-JP" altLang="en-US" sz="1100" dirty="0" smtClean="0">
                <a:latin typeface="Yu Gothic" panose="020B0400000000000000" pitchFamily="34" charset="-128"/>
                <a:ea typeface="Yu Gothic" panose="020B0400000000000000" pitchFamily="34" charset="-128"/>
              </a:rPr>
              <a:t>　その後</a:t>
            </a:r>
            <a:r>
              <a:rPr lang="ja-JP" altLang="en-US" sz="1100" dirty="0">
                <a:latin typeface="Yu Gothic" panose="020B0400000000000000" pitchFamily="34" charset="-128"/>
                <a:ea typeface="Yu Gothic" panose="020B0400000000000000" pitchFamily="34" charset="-128"/>
              </a:rPr>
              <a:t>、班ごと</a:t>
            </a:r>
            <a:r>
              <a:rPr lang="ja-JP" altLang="en-US" sz="1100" dirty="0" smtClean="0">
                <a:latin typeface="Yu Gothic" panose="020B0400000000000000" pitchFamily="34" charset="-128"/>
                <a:ea typeface="Yu Gothic" panose="020B0400000000000000" pitchFamily="34" charset="-128"/>
              </a:rPr>
              <a:t>に、</a:t>
            </a:r>
            <a:r>
              <a:rPr lang="ja-JP" altLang="en-US" sz="1100" dirty="0">
                <a:latin typeface="Yu Gothic" panose="020B0400000000000000" pitchFamily="34" charset="-128"/>
                <a:ea typeface="Yu Gothic" panose="020B0400000000000000" pitchFamily="34" charset="-128"/>
              </a:rPr>
              <a:t>処分地</a:t>
            </a:r>
            <a:r>
              <a:rPr lang="ja-JP" altLang="en-US" sz="1100" dirty="0" smtClean="0">
                <a:latin typeface="Yu Gothic" panose="020B0400000000000000" pitchFamily="34" charset="-128"/>
                <a:ea typeface="Yu Gothic" panose="020B0400000000000000" pitchFamily="34" charset="-128"/>
              </a:rPr>
              <a:t>として選んだ</a:t>
            </a:r>
            <a:r>
              <a:rPr lang="ja-JP" altLang="en-US" sz="1100" dirty="0">
                <a:latin typeface="Yu Gothic" panose="020B0400000000000000" pitchFamily="34" charset="-128"/>
                <a:ea typeface="Yu Gothic" panose="020B0400000000000000" pitchFamily="34" charset="-128"/>
              </a:rPr>
              <a:t>市町村と、その理由を発表させてください。</a:t>
            </a:r>
          </a:p>
        </p:txBody>
      </p:sp>
      <p:pic>
        <p:nvPicPr>
          <p:cNvPr id="45" name="図 44">
            <a:extLst>
              <a:ext uri="{FF2B5EF4-FFF2-40B4-BE49-F238E27FC236}">
                <a16:creationId xmlns:a16="http://schemas.microsoft.com/office/drawing/2014/main" xmlns="" id="{0669C8CF-6A44-874B-8B48-DA422EAE8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2869" y="7132866"/>
            <a:ext cx="1642406" cy="1463135"/>
          </a:xfrm>
          <a:prstGeom prst="rect">
            <a:avLst/>
          </a:prstGeom>
        </p:spPr>
      </p:pic>
      <p:sp>
        <p:nvSpPr>
          <p:cNvPr id="46" name="正方形/長方形 45">
            <a:extLst>
              <a:ext uri="{FF2B5EF4-FFF2-40B4-BE49-F238E27FC236}">
                <a16:creationId xmlns:a16="http://schemas.microsoft.com/office/drawing/2014/main" xmlns="" id="{FB0500AE-9EFA-A34F-8989-FE131DC85999}"/>
              </a:ext>
            </a:extLst>
          </p:cNvPr>
          <p:cNvSpPr/>
          <p:nvPr/>
        </p:nvSpPr>
        <p:spPr>
          <a:xfrm>
            <a:off x="307481" y="8941604"/>
            <a:ext cx="6108437" cy="938719"/>
          </a:xfrm>
          <a:prstGeom prst="rect">
            <a:avLst/>
          </a:prstGeom>
        </p:spPr>
        <p:txBody>
          <a:bodyPr wrap="square">
            <a:spAutoFit/>
          </a:bodyPr>
          <a:lstStyle/>
          <a:p>
            <a:pPr marL="15875" indent="-15875" algn="just">
              <a:spcAft>
                <a:spcPts val="0"/>
              </a:spcAft>
            </a:pPr>
            <a:r>
              <a:rPr lang="ja-JP" altLang="en-US" sz="1100" kern="100" dirty="0" smtClean="0">
                <a:latin typeface="+mn-ea"/>
                <a:cs typeface="Times New Roman" panose="02020603050405020304" pitchFamily="18" charset="0"/>
              </a:rPr>
              <a:t>　本ゲーム</a:t>
            </a:r>
            <a:r>
              <a:rPr lang="ja-JP" altLang="en-US" sz="1100" kern="100" dirty="0">
                <a:latin typeface="+mn-ea"/>
                <a:cs typeface="Times New Roman" panose="02020603050405020304" pitchFamily="18" charset="0"/>
              </a:rPr>
              <a:t>で</a:t>
            </a:r>
            <a:r>
              <a:rPr lang="ja-JP" altLang="en-US" sz="1100" kern="100" dirty="0" smtClean="0">
                <a:latin typeface="+mn-ea"/>
                <a:cs typeface="Times New Roman" panose="02020603050405020304" pitchFamily="18" charset="0"/>
              </a:rPr>
              <a:t>は</a:t>
            </a:r>
            <a:r>
              <a:rPr lang="ja-JP" altLang="ja-JP" sz="1100" dirty="0" smtClean="0">
                <a:latin typeface="+mn-ea"/>
                <a:cs typeface="Times New Roman" panose="02020603050405020304" pitchFamily="18" charset="0"/>
              </a:rPr>
              <a:t>、</a:t>
            </a:r>
            <a:r>
              <a:rPr lang="ja-JP" altLang="en-US" sz="1100" dirty="0">
                <a:latin typeface="+mn-ea"/>
                <a:cs typeface="Times New Roman" panose="02020603050405020304" pitchFamily="18" charset="0"/>
              </a:rPr>
              <a:t>調査</a:t>
            </a:r>
            <a:r>
              <a:rPr lang="ja-JP" altLang="ja-JP" sz="1100" dirty="0">
                <a:latin typeface="+mn-ea"/>
                <a:cs typeface="Times New Roman" panose="02020603050405020304" pitchFamily="18" charset="0"/>
              </a:rPr>
              <a:t>カードを取得するにつれて</a:t>
            </a:r>
            <a:r>
              <a:rPr lang="ja-JP" altLang="ja-JP" sz="1100" dirty="0" smtClean="0">
                <a:latin typeface="+mn-ea"/>
                <a:cs typeface="Times New Roman" panose="02020603050405020304" pitchFamily="18" charset="0"/>
              </a:rPr>
              <a:t>、</a:t>
            </a:r>
            <a:r>
              <a:rPr lang="ja-JP" altLang="en-US" sz="1100" dirty="0" smtClean="0">
                <a:latin typeface="+mn-ea"/>
                <a:cs typeface="Times New Roman" panose="02020603050405020304" pitchFamily="18" charset="0"/>
              </a:rPr>
              <a:t>ボード上に</a:t>
            </a:r>
            <a:r>
              <a:rPr lang="ja-JP" altLang="ja-JP" sz="1100" dirty="0" smtClean="0">
                <a:latin typeface="+mn-ea"/>
                <a:cs typeface="Times New Roman" panose="02020603050405020304" pitchFamily="18" charset="0"/>
              </a:rPr>
              <a:t>記載</a:t>
            </a:r>
            <a:r>
              <a:rPr lang="ja-JP" altLang="ja-JP" sz="1100" dirty="0">
                <a:latin typeface="+mn-ea"/>
                <a:cs typeface="Times New Roman" panose="02020603050405020304" pitchFamily="18" charset="0"/>
              </a:rPr>
              <a:t>されている内容だけでは判断できない情報も現れます。このような情報については、同じ班の中で</a:t>
            </a:r>
            <a:r>
              <a:rPr lang="ja-JP" altLang="ja-JP" sz="1100" dirty="0" smtClean="0">
                <a:latin typeface="+mn-ea"/>
                <a:cs typeface="Times New Roman" panose="02020603050405020304" pitchFamily="18" charset="0"/>
              </a:rPr>
              <a:t>議論</a:t>
            </a:r>
            <a:r>
              <a:rPr lang="ja-JP" altLang="en-US" sz="1100" dirty="0" smtClean="0">
                <a:latin typeface="+mn-ea"/>
                <a:cs typeface="Times New Roman" panose="02020603050405020304" pitchFamily="18" charset="0"/>
              </a:rPr>
              <a:t>させ</a:t>
            </a:r>
            <a:r>
              <a:rPr lang="ja-JP" altLang="ja-JP" sz="1100" dirty="0" smtClean="0">
                <a:latin typeface="+mn-ea"/>
                <a:cs typeface="Times New Roman" panose="02020603050405020304" pitchFamily="18" charset="0"/>
              </a:rPr>
              <a:t>たり</a:t>
            </a:r>
            <a:r>
              <a:rPr lang="ja-JP" altLang="ja-JP" sz="1100" dirty="0">
                <a:latin typeface="+mn-ea"/>
                <a:cs typeface="Times New Roman" panose="02020603050405020304" pitchFamily="18" charset="0"/>
              </a:rPr>
              <a:t>、先生から補助知識を付与していただ</a:t>
            </a:r>
            <a:r>
              <a:rPr lang="ja-JP" altLang="en-US" sz="1100" dirty="0">
                <a:latin typeface="+mn-ea"/>
                <a:cs typeface="Times New Roman" panose="02020603050405020304" pitchFamily="18" charset="0"/>
              </a:rPr>
              <a:t>けますと幸いです</a:t>
            </a:r>
            <a:r>
              <a:rPr lang="ja-JP" altLang="en-US" sz="1100" dirty="0" smtClean="0">
                <a:latin typeface="+mn-ea"/>
                <a:cs typeface="Times New Roman" panose="02020603050405020304" pitchFamily="18" charset="0"/>
              </a:rPr>
              <a:t>。</a:t>
            </a:r>
            <a:endParaRPr lang="en-US" altLang="ja-JP" sz="1100" dirty="0" smtClean="0">
              <a:latin typeface="+mn-ea"/>
              <a:cs typeface="Times New Roman" panose="02020603050405020304" pitchFamily="18" charset="0"/>
            </a:endParaRPr>
          </a:p>
          <a:p>
            <a:pPr marL="15875" indent="-15875" algn="just">
              <a:spcAft>
                <a:spcPts val="0"/>
              </a:spcAft>
            </a:pPr>
            <a:r>
              <a:rPr lang="ja-JP" altLang="en-US" sz="1100" dirty="0" smtClean="0">
                <a:latin typeface="+mn-ea"/>
                <a:cs typeface="Times New Roman" panose="02020603050405020304" pitchFamily="18" charset="0"/>
              </a:rPr>
              <a:t>　その</a:t>
            </a:r>
            <a:r>
              <a:rPr lang="ja-JP" altLang="en-US" sz="1100" dirty="0">
                <a:latin typeface="+mn-ea"/>
                <a:cs typeface="Times New Roman" panose="02020603050405020304" pitchFamily="18" charset="0"/>
              </a:rPr>
              <a:t>際、本取扱説明書の最後に調査カードの解説を記載しております</a:t>
            </a:r>
            <a:r>
              <a:rPr lang="ja-JP" altLang="en-US" sz="1100" dirty="0" smtClean="0">
                <a:latin typeface="+mn-ea"/>
                <a:cs typeface="Times New Roman" panose="02020603050405020304" pitchFamily="18" charset="0"/>
              </a:rPr>
              <a:t>ので、ご参考になさってください</a:t>
            </a:r>
            <a:r>
              <a:rPr lang="ja-JP" altLang="en-US" sz="1100" dirty="0">
                <a:latin typeface="+mn-ea"/>
                <a:cs typeface="Times New Roman" panose="02020603050405020304" pitchFamily="18" charset="0"/>
              </a:rPr>
              <a:t>。</a:t>
            </a:r>
            <a:endParaRPr lang="ja-JP" altLang="en-US" sz="1100" dirty="0">
              <a:latin typeface="+mn-ea"/>
            </a:endParaRPr>
          </a:p>
        </p:txBody>
      </p:sp>
      <p:sp>
        <p:nvSpPr>
          <p:cNvPr id="47" name="テキスト ボックス 46">
            <a:extLst>
              <a:ext uri="{FF2B5EF4-FFF2-40B4-BE49-F238E27FC236}">
                <a16:creationId xmlns:a16="http://schemas.microsoft.com/office/drawing/2014/main" xmlns="" id="{68421E10-002E-B74E-8DFC-A2DBD165650D}"/>
              </a:ext>
            </a:extLst>
          </p:cNvPr>
          <p:cNvSpPr txBox="1"/>
          <p:nvPr/>
        </p:nvSpPr>
        <p:spPr>
          <a:xfrm>
            <a:off x="307481" y="8677429"/>
            <a:ext cx="3611753" cy="2641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rPr>
              <a:t>ゲームの進行に関して</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pic>
        <p:nvPicPr>
          <p:cNvPr id="6" name="図 5" descr="時計 が含まれている画像&#10;&#10;自動的に生成された説明">
            <a:extLst>
              <a:ext uri="{FF2B5EF4-FFF2-40B4-BE49-F238E27FC236}">
                <a16:creationId xmlns:a16="http://schemas.microsoft.com/office/drawing/2014/main" xmlns="" id="{F946D6DE-A096-BA46-ACED-51977467DF9D}"/>
              </a:ext>
            </a:extLst>
          </p:cNvPr>
          <p:cNvPicPr>
            <a:picLocks noChangeAspect="1"/>
          </p:cNvPicPr>
          <p:nvPr/>
        </p:nvPicPr>
        <p:blipFill>
          <a:blip r:embed="rId5"/>
          <a:stretch>
            <a:fillRect/>
          </a:stretch>
        </p:blipFill>
        <p:spPr>
          <a:xfrm>
            <a:off x="357422" y="1219539"/>
            <a:ext cx="1607297" cy="1907651"/>
          </a:xfrm>
          <a:prstGeom prst="rect">
            <a:avLst/>
          </a:prstGeom>
        </p:spPr>
      </p:pic>
      <p:sp>
        <p:nvSpPr>
          <p:cNvPr id="2" name="テキスト ボックス 1">
            <a:extLst>
              <a:ext uri="{FF2B5EF4-FFF2-40B4-BE49-F238E27FC236}">
                <a16:creationId xmlns:a16="http://schemas.microsoft.com/office/drawing/2014/main" xmlns="" id="{E7FEE30C-412D-E14F-8658-9CF95E6E435B}"/>
              </a:ext>
            </a:extLst>
          </p:cNvPr>
          <p:cNvSpPr txBox="1"/>
          <p:nvPr/>
        </p:nvSpPr>
        <p:spPr>
          <a:xfrm>
            <a:off x="2082800" y="2307420"/>
            <a:ext cx="2066414" cy="253916"/>
          </a:xfrm>
          <a:prstGeom prst="rect">
            <a:avLst/>
          </a:prstGeom>
          <a:noFill/>
        </p:spPr>
        <p:txBody>
          <a:bodyPr wrap="square" rtlCol="0">
            <a:spAutoFit/>
          </a:bodyPr>
          <a:lstStyle/>
          <a:p>
            <a:pPr lvl="0" defTabSz="584200" hangingPunct="0"/>
            <a:r>
              <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rPr>
              <a:t>各ターンでできること</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25" name="テキスト ボックス 24">
            <a:extLst>
              <a:ext uri="{FF2B5EF4-FFF2-40B4-BE49-F238E27FC236}">
                <a16:creationId xmlns:a16="http://schemas.microsoft.com/office/drawing/2014/main" xmlns="" id="{8603EF6B-526D-9F4E-9431-5FE12883B174}"/>
              </a:ext>
            </a:extLst>
          </p:cNvPr>
          <p:cNvSpPr txBox="1"/>
          <p:nvPr/>
        </p:nvSpPr>
        <p:spPr>
          <a:xfrm>
            <a:off x="350973" y="5405831"/>
            <a:ext cx="2574121" cy="227216"/>
          </a:xfrm>
          <a:prstGeom prst="roundRect">
            <a:avLst>
              <a:gd name="adj" fmla="val 50000"/>
            </a:avLst>
          </a:prstGeom>
          <a:noFill/>
          <a:ln w="12700" cap="flat">
            <a:solidFill>
              <a:srgbClr val="773F9B"/>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0" rIns="50800" bIns="0" numCol="1" spcCol="38100" rtlCol="0" anchor="ctr">
            <a:spAutoFit/>
          </a:bodyPr>
          <a:lstStyle/>
          <a:p>
            <a:pPr defTabSz="584200" hangingPunct="0"/>
            <a:r>
              <a:rPr kumimoji="0" lang="ja-JP" altLang="en-US" sz="1050" b="1" dirty="0">
                <a:solidFill>
                  <a:srgbClr val="773F9B"/>
                </a:solidFill>
                <a:latin typeface="Yu Gothic" panose="020B0400000000000000" pitchFamily="34" charset="-128"/>
                <a:ea typeface="Yu Gothic" panose="020B0400000000000000" pitchFamily="34" charset="-128"/>
                <a:sym typeface="ヒラギノ角ゴ ProN W3"/>
              </a:rPr>
              <a:t>②調査カードを</a:t>
            </a:r>
            <a:r>
              <a:rPr kumimoji="0" lang="ja-JP" altLang="en-US" sz="1050" b="1" dirty="0" smtClean="0">
                <a:solidFill>
                  <a:srgbClr val="773F9B"/>
                </a:solidFill>
                <a:latin typeface="Yu Gothic" panose="020B0400000000000000" pitchFamily="34" charset="-128"/>
                <a:ea typeface="Yu Gothic" panose="020B0400000000000000" pitchFamily="34" charset="-128"/>
                <a:sym typeface="ヒラギノ角ゴ ProN W3"/>
              </a:rPr>
              <a:t>めくる</a:t>
            </a:r>
            <a:endParaRPr kumimoji="0" lang="ja-JP" altLang="en-US" sz="1050" b="1" dirty="0">
              <a:solidFill>
                <a:srgbClr val="773F9B"/>
              </a:solidFill>
              <a:latin typeface="Yu Gothic" panose="020B0400000000000000" pitchFamily="34" charset="-128"/>
              <a:ea typeface="Yu Gothic" panose="020B0400000000000000" pitchFamily="34" charset="-128"/>
              <a:sym typeface="ヒラギノ角ゴ ProN W3"/>
            </a:endParaRPr>
          </a:p>
        </p:txBody>
      </p:sp>
      <p:sp>
        <p:nvSpPr>
          <p:cNvPr id="26" name="テキスト ボックス 25">
            <a:extLst>
              <a:ext uri="{FF2B5EF4-FFF2-40B4-BE49-F238E27FC236}">
                <a16:creationId xmlns:a16="http://schemas.microsoft.com/office/drawing/2014/main" xmlns="" id="{63A75AE9-DCA8-0C41-A955-0C254AE33D0A}"/>
              </a:ext>
            </a:extLst>
          </p:cNvPr>
          <p:cNvSpPr txBox="1"/>
          <p:nvPr/>
        </p:nvSpPr>
        <p:spPr>
          <a:xfrm>
            <a:off x="357423" y="7132866"/>
            <a:ext cx="2574121" cy="227216"/>
          </a:xfrm>
          <a:prstGeom prst="roundRect">
            <a:avLst>
              <a:gd name="adj" fmla="val 50000"/>
            </a:avLst>
          </a:prstGeom>
          <a:solidFill>
            <a:srgbClr val="773F9B"/>
          </a:solidFill>
          <a:ln w="12700" cap="flat">
            <a:solidFill>
              <a:srgbClr val="773F9B"/>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0" rIns="50800" bIns="0" numCol="1" spcCol="38100" rtlCol="0" anchor="ctr">
            <a:spAutoFit/>
          </a:bodyPr>
          <a:lstStyle/>
          <a:p>
            <a:pPr defTabSz="584200" hangingPunct="0"/>
            <a:r>
              <a:rPr kumimoji="0" lang="ja-JP" altLang="en-US" sz="1050" b="1" dirty="0" smtClean="0">
                <a:solidFill>
                  <a:schemeClr val="bg1"/>
                </a:solidFill>
                <a:latin typeface="Yu Gothic" panose="020B0400000000000000" pitchFamily="34" charset="-128"/>
                <a:ea typeface="Yu Gothic" panose="020B0400000000000000" pitchFamily="34" charset="-128"/>
                <a:sym typeface="ヒラギノ角ゴ ProN W3"/>
              </a:rPr>
              <a:t>処分地決定と</a:t>
            </a:r>
            <a:r>
              <a:rPr kumimoji="0" lang="ja-JP" altLang="en-US" sz="1050" b="1" dirty="0">
                <a:solidFill>
                  <a:schemeClr val="bg1"/>
                </a:solidFill>
                <a:latin typeface="Yu Gothic" panose="020B0400000000000000" pitchFamily="34" charset="-128"/>
                <a:ea typeface="Yu Gothic" panose="020B0400000000000000" pitchFamily="34" charset="-128"/>
                <a:sym typeface="ヒラギノ角ゴ ProN W3"/>
              </a:rPr>
              <a:t>ゲームの終わり方</a:t>
            </a:r>
          </a:p>
        </p:txBody>
      </p:sp>
      <p:pic>
        <p:nvPicPr>
          <p:cNvPr id="30" name="図 29">
            <a:extLst>
              <a:ext uri="{FF2B5EF4-FFF2-40B4-BE49-F238E27FC236}">
                <a16:creationId xmlns:a16="http://schemas.microsoft.com/office/drawing/2014/main" xmlns="" id="{8843EE69-FBC3-3C43-863B-A83DC4C92F1B}"/>
              </a:ext>
            </a:extLst>
          </p:cNvPr>
          <p:cNvPicPr>
            <a:picLocks noChangeAspect="1"/>
          </p:cNvPicPr>
          <p:nvPr/>
        </p:nvPicPr>
        <p:blipFill>
          <a:blip r:embed="rId6"/>
          <a:stretch>
            <a:fillRect/>
          </a:stretch>
        </p:blipFill>
        <p:spPr>
          <a:xfrm>
            <a:off x="5634897" y="5989587"/>
            <a:ext cx="740734" cy="740734"/>
          </a:xfrm>
          <a:prstGeom prst="rect">
            <a:avLst/>
          </a:prstGeom>
        </p:spPr>
      </p:pic>
      <p:sp>
        <p:nvSpPr>
          <p:cNvPr id="3" name="テキスト ボックス 2">
            <a:extLst>
              <a:ext uri="{FF2B5EF4-FFF2-40B4-BE49-F238E27FC236}">
                <a16:creationId xmlns:a16="http://schemas.microsoft.com/office/drawing/2014/main" xmlns="" id="{D7785312-95A8-9946-BB92-DD1501736E39}"/>
              </a:ext>
            </a:extLst>
          </p:cNvPr>
          <p:cNvSpPr txBox="1"/>
          <p:nvPr/>
        </p:nvSpPr>
        <p:spPr>
          <a:xfrm>
            <a:off x="5609162" y="5634760"/>
            <a:ext cx="792205" cy="253916"/>
          </a:xfrm>
          <a:prstGeom prst="rect">
            <a:avLst/>
          </a:prstGeom>
          <a:noFill/>
        </p:spPr>
        <p:txBody>
          <a:bodyPr wrap="none" rtlCol="0">
            <a:spAutoFit/>
          </a:bodyPr>
          <a:lstStyle/>
          <a:p>
            <a:r>
              <a:rPr kumimoji="1" lang="ja-JP" altLang="en-US" sz="1050" b="1" dirty="0"/>
              <a:t>カード</a:t>
            </a:r>
            <a:r>
              <a:rPr kumimoji="1" lang="en-US" altLang="ja-JP" sz="1050" b="1" dirty="0"/>
              <a:t>1</a:t>
            </a:r>
            <a:r>
              <a:rPr kumimoji="1" lang="ja-JP" altLang="en-US" sz="1050" b="1" dirty="0"/>
              <a:t>枚</a:t>
            </a:r>
          </a:p>
        </p:txBody>
      </p:sp>
      <p:sp>
        <p:nvSpPr>
          <p:cNvPr id="31" name="テキスト ボックス 30">
            <a:extLst>
              <a:ext uri="{FF2B5EF4-FFF2-40B4-BE49-F238E27FC236}">
                <a16:creationId xmlns:a16="http://schemas.microsoft.com/office/drawing/2014/main" xmlns="" id="{77E00711-86EF-4042-81D3-6948D6C66436}"/>
              </a:ext>
            </a:extLst>
          </p:cNvPr>
          <p:cNvSpPr txBox="1"/>
          <p:nvPr/>
        </p:nvSpPr>
        <p:spPr>
          <a:xfrm rot="5400000">
            <a:off x="5879268" y="5807754"/>
            <a:ext cx="251992" cy="253916"/>
          </a:xfrm>
          <a:prstGeom prst="rect">
            <a:avLst/>
          </a:prstGeom>
          <a:noFill/>
        </p:spPr>
        <p:txBody>
          <a:bodyPr wrap="none" rtlCol="0">
            <a:spAutoFit/>
          </a:bodyPr>
          <a:lstStyle/>
          <a:p>
            <a:r>
              <a:rPr kumimoji="1" lang="en-US" altLang="ja-JP" sz="1050" b="1" dirty="0"/>
              <a:t>=</a:t>
            </a:r>
            <a:endParaRPr kumimoji="1" lang="ja-JP" altLang="en-US" sz="1050" b="1" dirty="0"/>
          </a:p>
        </p:txBody>
      </p:sp>
      <p:sp>
        <p:nvSpPr>
          <p:cNvPr id="7" name="テキスト ボックス 6"/>
          <p:cNvSpPr txBox="1"/>
          <p:nvPr/>
        </p:nvSpPr>
        <p:spPr>
          <a:xfrm>
            <a:off x="442723" y="2661237"/>
            <a:ext cx="1346400" cy="306000"/>
          </a:xfrm>
          <a:prstGeom prst="roundRect">
            <a:avLst>
              <a:gd name="adj" fmla="val 50000"/>
            </a:avLst>
          </a:prstGeom>
          <a:solidFill>
            <a:srgbClr val="773F9B"/>
          </a:solidFill>
        </p:spPr>
        <p:txBody>
          <a:bodyPr wrap="square" lIns="0" tIns="0" rIns="0" bIns="0" rtlCol="0" anchor="ctr" anchorCtr="0">
            <a:noAutofit/>
          </a:bodyPr>
          <a:lstStyle/>
          <a:p>
            <a:pPr algn="ctr">
              <a:lnSpc>
                <a:spcPts val="1230"/>
              </a:lnSpc>
            </a:pPr>
            <a:r>
              <a:rPr lang="ja-JP" altLang="en-US" sz="1225" b="1" dirty="0">
                <a:solidFill>
                  <a:schemeClr val="bg1"/>
                </a:solidFill>
                <a:latin typeface="ＭＳ ゴシック" panose="020B0609070205080204" pitchFamily="49" charset="-128"/>
                <a:ea typeface="ＭＳ ゴシック" panose="020B0609070205080204" pitchFamily="49" charset="-128"/>
              </a:rPr>
              <a:t>処分地選定</a:t>
            </a:r>
            <a:endParaRPr kumimoji="1" lang="ja-JP" altLang="en-US" sz="1225" b="1" dirty="0">
              <a:solidFill>
                <a:schemeClr val="bg1"/>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972982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35">
            <a:extLst>
              <a:ext uri="{FF2B5EF4-FFF2-40B4-BE49-F238E27FC236}">
                <a16:creationId xmlns:a16="http://schemas.microsoft.com/office/drawing/2014/main" xmlns="" id="{6F500B17-AF85-294A-A9C3-07F7319B1EEB}"/>
              </a:ext>
            </a:extLst>
          </p:cNvPr>
          <p:cNvSpPr txBox="1">
            <a:spLocks/>
          </p:cNvSpPr>
          <p:nvPr/>
        </p:nvSpPr>
        <p:spPr>
          <a:xfrm>
            <a:off x="0" y="286715"/>
            <a:ext cx="6858000" cy="408214"/>
          </a:xfrm>
          <a:prstGeom prst="rect">
            <a:avLst/>
          </a:prstGeom>
          <a:solidFill>
            <a:srgbClr val="1FA339"/>
          </a:solidFill>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marL="0" marR="0" indent="0" algn="ctr" defTabSz="578358" rtl="0" latinLnBrk="0">
              <a:lnSpc>
                <a:spcPct val="100000"/>
              </a:lnSpc>
              <a:spcBef>
                <a:spcPts val="0"/>
              </a:spcBef>
              <a:spcAft>
                <a:spcPts val="0"/>
              </a:spcAft>
              <a:buClrTx/>
              <a:buSzTx/>
              <a:buFontTx/>
              <a:buNone/>
              <a:tabLst/>
              <a:defRPr sz="7919"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578358"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Yu Gothic" panose="020B0400000000000000" pitchFamily="34" charset="-128"/>
                <a:ea typeface="Yu Gothic" panose="020B0400000000000000" pitchFamily="34" charset="-128"/>
                <a:sym typeface="ヒラギノ角ゴ ProN W3"/>
              </a:rPr>
              <a:t>ゲーム後の振り返りについて</a:t>
            </a:r>
            <a:endParaRPr kumimoji="0" lang="en-US" altLang="ja-JP" sz="1400" b="1" i="0" u="none" strike="noStrike" kern="0" cap="none" spc="0" normalizeH="0" baseline="0" noProof="0" dirty="0">
              <a:ln>
                <a:noFill/>
              </a:ln>
              <a:solidFill>
                <a:srgbClr val="FFFFFF"/>
              </a:solidFill>
              <a:effectLst/>
              <a:uLnTx/>
              <a:uFillTx/>
              <a:latin typeface="Yu Gothic" panose="020B0400000000000000" pitchFamily="34" charset="-128"/>
              <a:ea typeface="Yu Gothic" panose="020B0400000000000000" pitchFamily="34" charset="-128"/>
              <a:sym typeface="ヒラギノ角ゴ ProN W3"/>
            </a:endParaRPr>
          </a:p>
        </p:txBody>
      </p:sp>
      <p:sp>
        <p:nvSpPr>
          <p:cNvPr id="46" name="正方形/長方形 45">
            <a:extLst>
              <a:ext uri="{FF2B5EF4-FFF2-40B4-BE49-F238E27FC236}">
                <a16:creationId xmlns:a16="http://schemas.microsoft.com/office/drawing/2014/main" xmlns="" id="{FB0500AE-9EFA-A34F-8989-FE131DC85999}"/>
              </a:ext>
            </a:extLst>
          </p:cNvPr>
          <p:cNvSpPr/>
          <p:nvPr/>
        </p:nvSpPr>
        <p:spPr>
          <a:xfrm>
            <a:off x="375385" y="1077383"/>
            <a:ext cx="6102417" cy="913070"/>
          </a:xfrm>
          <a:prstGeom prst="rect">
            <a:avLst/>
          </a:prstGeom>
        </p:spPr>
        <p:txBody>
          <a:bodyPr wrap="square">
            <a:spAutoFit/>
          </a:bodyPr>
          <a:lstStyle/>
          <a:p>
            <a:pPr marL="15875" indent="-15875" algn="just">
              <a:lnSpc>
                <a:spcPts val="1600"/>
              </a:lnSpc>
              <a:spcAft>
                <a:spcPts val="0"/>
              </a:spcAft>
            </a:pPr>
            <a:r>
              <a:rPr lang="ja-JP" altLang="en-US" sz="1100" kern="100" dirty="0" smtClean="0">
                <a:latin typeface="+mn-ea"/>
                <a:cs typeface="Times New Roman" panose="02020603050405020304" pitchFamily="18" charset="0"/>
              </a:rPr>
              <a:t>　ゲームでは</a:t>
            </a:r>
            <a:r>
              <a:rPr lang="ja-JP" altLang="en-US" sz="1100" kern="100" dirty="0">
                <a:latin typeface="+mn-ea"/>
                <a:cs typeface="Times New Roman" panose="02020603050405020304" pitchFamily="18" charset="0"/>
              </a:rPr>
              <a:t>、各班</a:t>
            </a:r>
            <a:r>
              <a:rPr lang="ja-JP" altLang="en-US" sz="1100" kern="100" dirty="0" smtClean="0">
                <a:latin typeface="+mn-ea"/>
                <a:cs typeface="Times New Roman" panose="02020603050405020304" pitchFamily="18" charset="0"/>
              </a:rPr>
              <a:t>が架空の県議会となり、どの市町村で地層処分を受け入れるか決定することにしています。しかし、議論の結果「地層処分を受け入れない」という結論に至ることもありえます。その場合、その結論を尊重していただいたうえ理由を発表していただくとともに、「受け入れる他の自治体の判断を尊重するか」という内容に発展させていただければ幸いです。</a:t>
            </a:r>
            <a:endParaRPr lang="en-US" altLang="ja-JP" sz="1100" kern="100" dirty="0">
              <a:latin typeface="+mn-ea"/>
              <a:cs typeface="Times New Roman" panose="02020603050405020304" pitchFamily="18" charset="0"/>
            </a:endParaRPr>
          </a:p>
        </p:txBody>
      </p:sp>
      <p:sp>
        <p:nvSpPr>
          <p:cNvPr id="47" name="テキスト ボックス 46">
            <a:extLst>
              <a:ext uri="{FF2B5EF4-FFF2-40B4-BE49-F238E27FC236}">
                <a16:creationId xmlns:a16="http://schemas.microsoft.com/office/drawing/2014/main" xmlns="" id="{68421E10-002E-B74E-8DFC-A2DBD165650D}"/>
              </a:ext>
            </a:extLst>
          </p:cNvPr>
          <p:cNvSpPr txBox="1"/>
          <p:nvPr/>
        </p:nvSpPr>
        <p:spPr>
          <a:xfrm>
            <a:off x="375385" y="835560"/>
            <a:ext cx="3698631" cy="2641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ja-JP" altLang="en-US" sz="1050" b="1" dirty="0" smtClean="0">
                <a:solidFill>
                  <a:srgbClr val="000000"/>
                </a:solidFill>
                <a:latin typeface="Yu Gothic" panose="020B0400000000000000" pitchFamily="34" charset="-128"/>
                <a:ea typeface="Yu Gothic" panose="020B0400000000000000" pitchFamily="34" charset="-128"/>
                <a:sym typeface="ヒラギノ角ゴ ProN W3"/>
              </a:rPr>
              <a:t>地層処分を受け入れないこととする結論について</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19" name="テキスト ボックス 18">
            <a:extLst>
              <a:ext uri="{FF2B5EF4-FFF2-40B4-BE49-F238E27FC236}">
                <a16:creationId xmlns:a16="http://schemas.microsoft.com/office/drawing/2014/main" xmlns="" id="{B7B77D51-63A8-2D4A-8433-FD38E5A2C5BF}"/>
              </a:ext>
            </a:extLst>
          </p:cNvPr>
          <p:cNvSpPr txBox="1"/>
          <p:nvPr/>
        </p:nvSpPr>
        <p:spPr>
          <a:xfrm>
            <a:off x="375385" y="2070535"/>
            <a:ext cx="3698631" cy="2641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ja-JP" altLang="en-US" sz="1050" b="1" dirty="0" smtClean="0">
                <a:solidFill>
                  <a:srgbClr val="000000"/>
                </a:solidFill>
                <a:latin typeface="Yu Gothic" panose="020B0400000000000000" pitchFamily="34" charset="-128"/>
                <a:ea typeface="Yu Gothic" panose="020B0400000000000000" pitchFamily="34" charset="-128"/>
                <a:sym typeface="ヒラギノ角ゴ ProN W3"/>
              </a:rPr>
              <a:t>振り返りの際にお話しいただく事項について</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20" name="正方形/長方形 19">
            <a:extLst>
              <a:ext uri="{FF2B5EF4-FFF2-40B4-BE49-F238E27FC236}">
                <a16:creationId xmlns:a16="http://schemas.microsoft.com/office/drawing/2014/main" xmlns="" id="{7196D78F-C23F-7046-8AB9-2924013F80A1}"/>
              </a:ext>
            </a:extLst>
          </p:cNvPr>
          <p:cNvSpPr/>
          <p:nvPr/>
        </p:nvSpPr>
        <p:spPr>
          <a:xfrm>
            <a:off x="279401" y="2288578"/>
            <a:ext cx="6248400" cy="5196294"/>
          </a:xfrm>
          <a:prstGeom prst="rect">
            <a:avLst/>
          </a:prstGeom>
        </p:spPr>
        <p:txBody>
          <a:bodyPr wrap="square">
            <a:spAutoFit/>
          </a:bodyPr>
          <a:lstStyle/>
          <a:p>
            <a:pPr marL="15875" indent="-15875" algn="just">
              <a:lnSpc>
                <a:spcPts val="1600"/>
              </a:lnSpc>
            </a:pPr>
            <a:r>
              <a:rPr lang="ja-JP" altLang="en-US" sz="1100" kern="100" dirty="0" smtClean="0">
                <a:latin typeface="+mn-ea"/>
                <a:cs typeface="Times New Roman" panose="02020603050405020304" pitchFamily="18" charset="0"/>
              </a:rPr>
              <a:t>　本ゲームは、地層処分に関する事前</a:t>
            </a:r>
            <a:r>
              <a:rPr lang="ja-JP" altLang="en-US" sz="1100" kern="100" dirty="0">
                <a:latin typeface="+mn-ea"/>
                <a:cs typeface="Times New Roman" panose="02020603050405020304" pitchFamily="18" charset="0"/>
              </a:rPr>
              <a:t>の</a:t>
            </a:r>
            <a:r>
              <a:rPr lang="ja-JP" altLang="en-US" sz="1100" kern="100" dirty="0" smtClean="0">
                <a:latin typeface="+mn-ea"/>
                <a:cs typeface="Times New Roman" panose="02020603050405020304" pitchFamily="18" charset="0"/>
              </a:rPr>
              <a:t>知識がなく取り組んでも、成果が得られるように工夫して</a:t>
            </a:r>
            <a:r>
              <a:rPr lang="ja-JP" altLang="en-US" sz="1100" kern="100" dirty="0">
                <a:latin typeface="+mn-ea"/>
                <a:cs typeface="Times New Roman" panose="02020603050405020304" pitchFamily="18" charset="0"/>
              </a:rPr>
              <a:t>い</a:t>
            </a:r>
            <a:r>
              <a:rPr lang="ja-JP" altLang="en-US" sz="1100" kern="100" dirty="0" smtClean="0">
                <a:latin typeface="+mn-ea"/>
                <a:cs typeface="Times New Roman" panose="02020603050405020304" pitchFamily="18" charset="0"/>
              </a:rPr>
              <a:t>ます</a:t>
            </a:r>
            <a:r>
              <a:rPr lang="ja-JP" altLang="en-US" sz="1100" kern="100" dirty="0">
                <a:latin typeface="+mn-ea"/>
                <a:cs typeface="Times New Roman" panose="02020603050405020304" pitchFamily="18" charset="0"/>
              </a:rPr>
              <a:t>。</a:t>
            </a:r>
            <a:r>
              <a:rPr lang="ja-JP" altLang="en-US" sz="1100" kern="100" dirty="0" smtClean="0">
                <a:latin typeface="+mn-ea"/>
                <a:cs typeface="Times New Roman" panose="02020603050405020304" pitchFamily="18" charset="0"/>
              </a:rPr>
              <a:t>知識がない状態で取り組んだ場合は、振り返り</a:t>
            </a:r>
            <a:r>
              <a:rPr lang="ja-JP" altLang="en-US" sz="1100" kern="100" dirty="0">
                <a:latin typeface="+mn-ea"/>
                <a:cs typeface="Times New Roman" panose="02020603050405020304" pitchFamily="18" charset="0"/>
              </a:rPr>
              <a:t>で「なぜ地層処分の問題を考えなければならないのか」ということに触れていただければ幸いです。</a:t>
            </a:r>
            <a:endParaRPr lang="en-US" altLang="ja-JP" sz="1100" kern="100" dirty="0">
              <a:latin typeface="+mn-ea"/>
              <a:cs typeface="Times New Roman" panose="02020603050405020304" pitchFamily="18" charset="0"/>
            </a:endParaRPr>
          </a:p>
          <a:p>
            <a:pPr marL="15875" indent="-15875" algn="just">
              <a:lnSpc>
                <a:spcPts val="1600"/>
              </a:lnSpc>
            </a:pPr>
            <a:endParaRPr lang="en-US" altLang="ja-JP" sz="1100" kern="100" dirty="0">
              <a:latin typeface="+mn-ea"/>
              <a:cs typeface="Times New Roman" panose="02020603050405020304" pitchFamily="18" charset="0"/>
            </a:endParaRPr>
          </a:p>
          <a:p>
            <a:pPr marL="15875" indent="-15875" algn="just">
              <a:lnSpc>
                <a:spcPts val="1600"/>
              </a:lnSpc>
            </a:pPr>
            <a:r>
              <a:rPr lang="ja-JP" altLang="en-US" sz="1100" kern="100" dirty="0" smtClean="0">
                <a:latin typeface="+mn-ea"/>
                <a:cs typeface="Times New Roman" panose="02020603050405020304" pitchFamily="18" charset="0"/>
              </a:rPr>
              <a:t>お話しいただく</a:t>
            </a:r>
            <a:r>
              <a:rPr lang="ja-JP" altLang="en-US" sz="1100" kern="100" dirty="0">
                <a:latin typeface="+mn-ea"/>
                <a:cs typeface="Times New Roman" panose="02020603050405020304" pitchFamily="18" charset="0"/>
              </a:rPr>
              <a:t>内容としては、次のようなことが考えられます。</a:t>
            </a:r>
          </a:p>
          <a:p>
            <a:pPr marL="15875" indent="-15875" algn="just">
              <a:lnSpc>
                <a:spcPts val="1600"/>
              </a:lnSpc>
            </a:pPr>
            <a:r>
              <a:rPr lang="ja-JP" altLang="en-US" sz="1100" kern="100" dirty="0">
                <a:latin typeface="+mn-ea"/>
                <a:cs typeface="Times New Roman" panose="02020603050405020304" pitchFamily="18" charset="0"/>
              </a:rPr>
              <a:t>・日本</a:t>
            </a:r>
            <a:r>
              <a:rPr lang="ja-JP" altLang="en-US" sz="1100" kern="100" dirty="0" smtClean="0">
                <a:latin typeface="+mn-ea"/>
                <a:cs typeface="Times New Roman" panose="02020603050405020304" pitchFamily="18" charset="0"/>
              </a:rPr>
              <a:t>の一次エネルギー</a:t>
            </a:r>
            <a:r>
              <a:rPr lang="ja-JP" altLang="en-US" sz="1100" kern="100" dirty="0">
                <a:latin typeface="+mn-ea"/>
                <a:cs typeface="Times New Roman" panose="02020603050405020304" pitchFamily="18" charset="0"/>
              </a:rPr>
              <a:t>自給率は極めて低い</a:t>
            </a:r>
            <a:r>
              <a:rPr lang="ja-JP" altLang="en-US" sz="1100" kern="100" dirty="0" smtClean="0">
                <a:latin typeface="+mn-ea"/>
                <a:cs typeface="Times New Roman" panose="02020603050405020304" pitchFamily="18" charset="0"/>
              </a:rPr>
              <a:t>こと（エネルギー資源の大半を輸入に頼っている）</a:t>
            </a:r>
          </a:p>
          <a:p>
            <a:pPr marL="15875" indent="-15875" algn="just">
              <a:lnSpc>
                <a:spcPts val="1600"/>
              </a:lnSpc>
            </a:pPr>
            <a:r>
              <a:rPr lang="ja-JP" altLang="en-US" sz="1100" kern="100" dirty="0">
                <a:latin typeface="+mn-ea"/>
                <a:cs typeface="Times New Roman" panose="02020603050405020304" pitchFamily="18" charset="0"/>
              </a:rPr>
              <a:t>　（参考</a:t>
            </a:r>
            <a:r>
              <a:rPr lang="ja-JP" altLang="en-US" sz="1100" kern="100" dirty="0" smtClean="0">
                <a:latin typeface="+mn-ea"/>
                <a:cs typeface="Times New Roman" panose="02020603050405020304" pitchFamily="18" charset="0"/>
              </a:rPr>
              <a:t>；</a:t>
            </a:r>
            <a:r>
              <a:rPr lang="ja-JP" altLang="en-US" sz="1100" kern="100" dirty="0">
                <a:latin typeface="+mn-ea"/>
                <a:cs typeface="Times New Roman" panose="02020603050405020304" pitchFamily="18" charset="0"/>
              </a:rPr>
              <a:t>主要国</a:t>
            </a:r>
            <a:r>
              <a:rPr lang="ja-JP" altLang="en-US" sz="1100" kern="100" dirty="0" smtClean="0">
                <a:latin typeface="+mn-ea"/>
                <a:cs typeface="Times New Roman" panose="02020603050405020304" pitchFamily="18" charset="0"/>
              </a:rPr>
              <a:t>の一次エネルギー自給率　</a:t>
            </a:r>
            <a:r>
              <a:rPr lang="en-US" altLang="ja-JP" sz="1100" kern="100" dirty="0" smtClean="0">
                <a:latin typeface="+mn-ea"/>
                <a:cs typeface="Times New Roman" panose="02020603050405020304" pitchFamily="18" charset="0"/>
              </a:rPr>
              <a:t>2018</a:t>
            </a:r>
            <a:r>
              <a:rPr lang="ja-JP" altLang="en-US" sz="1100" kern="100" dirty="0" smtClean="0">
                <a:latin typeface="+mn-ea"/>
                <a:cs typeface="Times New Roman" panose="02020603050405020304" pitchFamily="18" charset="0"/>
              </a:rPr>
              <a:t>年）</a:t>
            </a:r>
            <a:endParaRPr lang="ja-JP" altLang="en-US" sz="1100" kern="100" dirty="0">
              <a:latin typeface="+mn-ea"/>
              <a:cs typeface="Times New Roman" panose="02020603050405020304" pitchFamily="18" charset="0"/>
            </a:endParaRPr>
          </a:p>
          <a:p>
            <a:pPr marL="15875" indent="-15875" algn="just">
              <a:lnSpc>
                <a:spcPts val="600"/>
              </a:lnSpc>
            </a:pPr>
            <a:endParaRPr lang="en-US" altLang="ja-JP" sz="1100" kern="100" dirty="0">
              <a:latin typeface="+mn-ea"/>
              <a:cs typeface="Times New Roman" panose="02020603050405020304" pitchFamily="18" charset="0"/>
            </a:endParaRPr>
          </a:p>
          <a:p>
            <a:pPr marL="15875" indent="-15875" algn="just">
              <a:lnSpc>
                <a:spcPts val="1600"/>
              </a:lnSpc>
            </a:pPr>
            <a:endParaRPr lang="en-US" altLang="ja-JP" sz="1100" kern="100" dirty="0">
              <a:latin typeface="+mn-ea"/>
              <a:cs typeface="Times New Roman" panose="02020603050405020304" pitchFamily="18" charset="0"/>
            </a:endParaRPr>
          </a:p>
          <a:p>
            <a:pPr marL="15875" indent="-15875" algn="just">
              <a:lnSpc>
                <a:spcPts val="1600"/>
              </a:lnSpc>
            </a:pPr>
            <a:endParaRPr lang="en-US" altLang="ja-JP" sz="1100" kern="100" dirty="0">
              <a:latin typeface="+mn-ea"/>
              <a:cs typeface="Times New Roman" panose="02020603050405020304" pitchFamily="18" charset="0"/>
            </a:endParaRPr>
          </a:p>
          <a:p>
            <a:pPr marL="15875" indent="-15875" algn="r">
              <a:lnSpc>
                <a:spcPts val="1600"/>
              </a:lnSpc>
            </a:pPr>
            <a:r>
              <a:rPr lang="en-US" altLang="ja-JP" sz="900" kern="100" dirty="0" smtClean="0">
                <a:latin typeface="+mn-ea"/>
                <a:cs typeface="Times New Roman" panose="02020603050405020304" pitchFamily="18" charset="0"/>
              </a:rPr>
              <a:t>※</a:t>
            </a:r>
            <a:r>
              <a:rPr lang="ja-JP" altLang="en-US" sz="900" kern="100" dirty="0" smtClean="0">
                <a:latin typeface="+mn-ea"/>
                <a:cs typeface="Times New Roman" panose="02020603050405020304" pitchFamily="18" charset="0"/>
              </a:rPr>
              <a:t>資源エネルギー庁</a:t>
            </a:r>
            <a:r>
              <a:rPr lang="ja-JP" altLang="en-US" sz="900" kern="100" dirty="0">
                <a:latin typeface="+mn-ea"/>
                <a:cs typeface="Times New Roman" panose="02020603050405020304" pitchFamily="18" charset="0"/>
              </a:rPr>
              <a:t>ホームページ</a:t>
            </a:r>
            <a:r>
              <a:rPr lang="ja-JP" altLang="en-US" sz="900" kern="100" dirty="0" smtClean="0">
                <a:latin typeface="+mn-ea"/>
                <a:cs typeface="Times New Roman" panose="02020603050405020304" pitchFamily="18" charset="0"/>
              </a:rPr>
              <a:t>より</a:t>
            </a:r>
            <a:r>
              <a:rPr lang="ja-JP" altLang="en-US" sz="900" kern="100" dirty="0">
                <a:latin typeface="+mn-ea"/>
                <a:cs typeface="Times New Roman" panose="02020603050405020304" pitchFamily="18" charset="0"/>
              </a:rPr>
              <a:t>作成</a:t>
            </a:r>
            <a:endParaRPr lang="en-US" altLang="ja-JP" sz="900" kern="100" dirty="0">
              <a:latin typeface="+mn-ea"/>
              <a:cs typeface="Times New Roman" panose="02020603050405020304" pitchFamily="18" charset="0"/>
            </a:endParaRPr>
          </a:p>
          <a:p>
            <a:pPr marL="15875" indent="-15875" algn="just">
              <a:lnSpc>
                <a:spcPts val="800"/>
              </a:lnSpc>
            </a:pPr>
            <a:endParaRPr lang="ja-JP" altLang="en-US" sz="1100" kern="100" dirty="0">
              <a:latin typeface="+mn-ea"/>
              <a:cs typeface="Times New Roman" panose="02020603050405020304" pitchFamily="18" charset="0"/>
            </a:endParaRPr>
          </a:p>
          <a:p>
            <a:pPr marL="123875" indent="-123875" algn="just">
              <a:lnSpc>
                <a:spcPts val="1600"/>
              </a:lnSpc>
            </a:pPr>
            <a:r>
              <a:rPr lang="ja-JP" altLang="en-US" sz="1100" kern="100" dirty="0">
                <a:latin typeface="+mn-ea"/>
                <a:cs typeface="Times New Roman" panose="02020603050405020304" pitchFamily="18" charset="0"/>
              </a:rPr>
              <a:t>・このため</a:t>
            </a:r>
            <a:r>
              <a:rPr lang="ja-JP" altLang="en-US" sz="1100" kern="100" dirty="0" smtClean="0">
                <a:latin typeface="+mn-ea"/>
                <a:cs typeface="Times New Roman" panose="02020603050405020304" pitchFamily="18" charset="0"/>
              </a:rPr>
              <a:t>、燃料</a:t>
            </a:r>
            <a:r>
              <a:rPr lang="ja-JP" altLang="en-US" sz="1100" kern="100" dirty="0">
                <a:latin typeface="+mn-ea"/>
                <a:cs typeface="Times New Roman" panose="02020603050405020304" pitchFamily="18" charset="0"/>
              </a:rPr>
              <a:t>を繰り返し</a:t>
            </a:r>
            <a:r>
              <a:rPr lang="ja-JP" altLang="en-US" sz="1100" kern="100" dirty="0" smtClean="0">
                <a:latin typeface="+mn-ea"/>
                <a:cs typeface="Times New Roman" panose="02020603050405020304" pitchFamily="18" charset="0"/>
              </a:rPr>
              <a:t>使う核燃料</a:t>
            </a:r>
            <a:r>
              <a:rPr lang="ja-JP" altLang="en-US" sz="1100" kern="100" dirty="0">
                <a:latin typeface="+mn-ea"/>
                <a:cs typeface="Times New Roman" panose="02020603050405020304" pitchFamily="18" charset="0"/>
              </a:rPr>
              <a:t>サイクルの考え方が登場し、原子力発電が行われている</a:t>
            </a:r>
            <a:r>
              <a:rPr lang="ja-JP" altLang="en-US" sz="1100" kern="100" dirty="0" smtClean="0">
                <a:latin typeface="+mn-ea"/>
                <a:cs typeface="Times New Roman" panose="02020603050405020304" pitchFamily="18" charset="0"/>
              </a:rPr>
              <a:t>こと（ただし、核燃料</a:t>
            </a:r>
            <a:r>
              <a:rPr lang="ja-JP" altLang="en-US" sz="1100" kern="100" dirty="0">
                <a:latin typeface="+mn-ea"/>
                <a:cs typeface="Times New Roman" panose="02020603050405020304" pitchFamily="18" charset="0"/>
              </a:rPr>
              <a:t>サイクルは</a:t>
            </a:r>
            <a:r>
              <a:rPr lang="ja-JP" altLang="en-US" sz="1100" kern="100" dirty="0" smtClean="0">
                <a:latin typeface="+mn-ea"/>
                <a:cs typeface="Times New Roman" panose="02020603050405020304" pitchFamily="18" charset="0"/>
              </a:rPr>
              <a:t>まだ</a:t>
            </a:r>
            <a:r>
              <a:rPr lang="ja-JP" altLang="en-US" sz="1100" kern="100" dirty="0">
                <a:latin typeface="+mn-ea"/>
                <a:cs typeface="Times New Roman" panose="02020603050405020304" pitchFamily="18" charset="0"/>
              </a:rPr>
              <a:t>確立</a:t>
            </a:r>
            <a:r>
              <a:rPr lang="ja-JP" altLang="en-US" sz="1100" kern="100" dirty="0" smtClean="0">
                <a:latin typeface="+mn-ea"/>
                <a:cs typeface="Times New Roman" panose="02020603050405020304" pitchFamily="18" charset="0"/>
              </a:rPr>
              <a:t>していない</a:t>
            </a:r>
            <a:r>
              <a:rPr lang="ja-JP" altLang="en-US" sz="1100" kern="100" dirty="0">
                <a:latin typeface="+mn-ea"/>
                <a:cs typeface="Times New Roman" panose="02020603050405020304" pitchFamily="18" charset="0"/>
              </a:rPr>
              <a:t>）</a:t>
            </a:r>
          </a:p>
          <a:p>
            <a:pPr marL="123875" indent="-123875" algn="just">
              <a:lnSpc>
                <a:spcPts val="1600"/>
              </a:lnSpc>
            </a:pPr>
            <a:r>
              <a:rPr lang="ja-JP" altLang="en-US" sz="1100" kern="100" dirty="0">
                <a:latin typeface="+mn-ea"/>
                <a:cs typeface="Times New Roman" panose="02020603050405020304" pitchFamily="18" charset="0"/>
              </a:rPr>
              <a:t>・過去の原子力発電から発生した</a:t>
            </a:r>
            <a:r>
              <a:rPr lang="ja-JP" altLang="en-US" sz="1100" kern="100" dirty="0" smtClean="0">
                <a:latin typeface="+mn-ea"/>
                <a:cs typeface="Times New Roman" panose="02020603050405020304" pitchFamily="18" charset="0"/>
              </a:rPr>
              <a:t>使用済燃料</a:t>
            </a:r>
            <a:r>
              <a:rPr lang="ja-JP" altLang="en-US" sz="1100" kern="100" dirty="0">
                <a:latin typeface="+mn-ea"/>
                <a:cs typeface="Times New Roman" panose="02020603050405020304" pitchFamily="18" charset="0"/>
              </a:rPr>
              <a:t>は、今後</a:t>
            </a:r>
            <a:r>
              <a:rPr lang="ja-JP" altLang="en-US" sz="1100" kern="100" dirty="0" smtClean="0">
                <a:latin typeface="+mn-ea"/>
                <a:cs typeface="Times New Roman" panose="02020603050405020304" pitchFamily="18" charset="0"/>
              </a:rPr>
              <a:t>の</a:t>
            </a:r>
            <a:r>
              <a:rPr lang="ja-JP" altLang="en-US" sz="1100" kern="100" dirty="0">
                <a:latin typeface="+mn-ea"/>
                <a:cs typeface="Times New Roman" panose="02020603050405020304" pitchFamily="18" charset="0"/>
              </a:rPr>
              <a:t>原子力</a:t>
            </a:r>
            <a:r>
              <a:rPr lang="ja-JP" altLang="en-US" sz="1100" kern="100" dirty="0" smtClean="0">
                <a:latin typeface="+mn-ea"/>
                <a:cs typeface="Times New Roman" panose="02020603050405020304" pitchFamily="18" charset="0"/>
              </a:rPr>
              <a:t>発電所の稼働状況に</a:t>
            </a:r>
            <a:r>
              <a:rPr lang="ja-JP" altLang="en-US" sz="1100" kern="100" dirty="0">
                <a:latin typeface="+mn-ea"/>
                <a:cs typeface="Times New Roman" panose="02020603050405020304" pitchFamily="18" charset="0"/>
              </a:rPr>
              <a:t>関わらず</a:t>
            </a:r>
            <a:r>
              <a:rPr lang="ja-JP" altLang="en-US" sz="1100" kern="100" dirty="0" smtClean="0">
                <a:latin typeface="+mn-ea"/>
                <a:cs typeface="Times New Roman" panose="02020603050405020304" pitchFamily="18" charset="0"/>
              </a:rPr>
              <a:t>処理または処分</a:t>
            </a:r>
            <a:r>
              <a:rPr lang="ja-JP" altLang="en-US" sz="1100" kern="100" dirty="0">
                <a:latin typeface="+mn-ea"/>
                <a:cs typeface="Times New Roman" panose="02020603050405020304" pitchFamily="18" charset="0"/>
              </a:rPr>
              <a:t>する必要がある</a:t>
            </a:r>
            <a:r>
              <a:rPr lang="ja-JP" altLang="en-US" sz="1100" kern="100" dirty="0" smtClean="0">
                <a:latin typeface="+mn-ea"/>
                <a:cs typeface="Times New Roman" panose="02020603050405020304" pitchFamily="18" charset="0"/>
              </a:rPr>
              <a:t>こと</a:t>
            </a:r>
            <a:endParaRPr lang="en-US" altLang="ja-JP" sz="1100" kern="100" dirty="0" smtClean="0">
              <a:latin typeface="+mn-ea"/>
              <a:cs typeface="Times New Roman" panose="02020603050405020304" pitchFamily="18" charset="0"/>
            </a:endParaRPr>
          </a:p>
          <a:p>
            <a:pPr marL="123875" indent="-123875" algn="just">
              <a:lnSpc>
                <a:spcPts val="1600"/>
              </a:lnSpc>
            </a:pPr>
            <a:r>
              <a:rPr lang="ja-JP" altLang="en-US" sz="1100" kern="100" dirty="0" smtClean="0">
                <a:latin typeface="+mn-ea"/>
                <a:cs typeface="Times New Roman" panose="02020603050405020304" pitchFamily="18" charset="0"/>
              </a:rPr>
              <a:t>・使用済燃料をリサイクルしたあとに残る高レベル放射性廃棄物は、放射能が十分に低くなるまでの数万年以上の間、人間の生活環境から隔離する必要があること（地層処分はそれが可能）</a:t>
            </a:r>
            <a:endParaRPr lang="ja-JP" altLang="en-US" sz="1100" kern="100" dirty="0">
              <a:latin typeface="+mn-ea"/>
              <a:cs typeface="Times New Roman" panose="02020603050405020304" pitchFamily="18" charset="0"/>
            </a:endParaRPr>
          </a:p>
          <a:p>
            <a:pPr marL="123875" indent="-123875" algn="just">
              <a:lnSpc>
                <a:spcPts val="1600"/>
              </a:lnSpc>
            </a:pPr>
            <a:endParaRPr lang="en-US" altLang="ja-JP" sz="1100" kern="100" dirty="0">
              <a:latin typeface="+mn-ea"/>
              <a:cs typeface="Times New Roman" panose="02020603050405020304" pitchFamily="18" charset="0"/>
            </a:endParaRPr>
          </a:p>
          <a:p>
            <a:pPr marL="123875" indent="-123875" algn="just">
              <a:lnSpc>
                <a:spcPts val="1600"/>
              </a:lnSpc>
            </a:pPr>
            <a:r>
              <a:rPr lang="ja-JP" altLang="en-US" sz="1100" kern="100" dirty="0">
                <a:latin typeface="+mn-ea"/>
                <a:cs typeface="Times New Roman" panose="02020603050405020304" pitchFamily="18" charset="0"/>
              </a:rPr>
              <a:t>このほか、振り返りでお話しいただく事項として次のようなことを想定しています。</a:t>
            </a:r>
          </a:p>
          <a:p>
            <a:pPr marL="123875" indent="-123875" algn="just">
              <a:lnSpc>
                <a:spcPts val="1600"/>
              </a:lnSpc>
            </a:pPr>
            <a:r>
              <a:rPr lang="ja-JP" altLang="en-US" sz="1100" kern="100" dirty="0">
                <a:latin typeface="+mn-ea"/>
                <a:cs typeface="Times New Roman" panose="02020603050405020304" pitchFamily="18" charset="0"/>
              </a:rPr>
              <a:t>・各班の結論に至る過程に、考慮すべき事項が漏れていないか</a:t>
            </a:r>
          </a:p>
          <a:p>
            <a:pPr marL="123875" indent="-123875" algn="just">
              <a:lnSpc>
                <a:spcPts val="1600"/>
              </a:lnSpc>
            </a:pPr>
            <a:r>
              <a:rPr lang="ja-JP" altLang="en-US" sz="1100" kern="100" dirty="0">
                <a:latin typeface="+mn-ea"/>
                <a:cs typeface="Times New Roman" panose="02020603050405020304" pitchFamily="18" charset="0"/>
              </a:rPr>
              <a:t>・他の</a:t>
            </a:r>
            <a:r>
              <a:rPr lang="ja-JP" altLang="en-US" sz="1100" kern="100" dirty="0" smtClean="0">
                <a:latin typeface="+mn-ea"/>
                <a:cs typeface="Times New Roman" panose="02020603050405020304" pitchFamily="18" charset="0"/>
              </a:rPr>
              <a:t>県の自治体が受け入れ</a:t>
            </a:r>
            <a:r>
              <a:rPr lang="ja-JP" altLang="en-US" sz="1100" kern="100" dirty="0">
                <a:latin typeface="+mn-ea"/>
                <a:cs typeface="Times New Roman" panose="02020603050405020304" pitchFamily="18" charset="0"/>
              </a:rPr>
              <a:t>を表明した場合、その判断を尊重するか、反対するか</a:t>
            </a:r>
          </a:p>
          <a:p>
            <a:pPr marL="123875" indent="-123875" algn="just">
              <a:lnSpc>
                <a:spcPts val="1600"/>
              </a:lnSpc>
            </a:pPr>
            <a:r>
              <a:rPr lang="ja-JP" altLang="en-US" sz="1100" kern="100" dirty="0">
                <a:latin typeface="+mn-ea"/>
                <a:cs typeface="Times New Roman" panose="02020603050405020304" pitchFamily="18" charset="0"/>
              </a:rPr>
              <a:t>・地層処分以外に、これまでどのよう</a:t>
            </a:r>
            <a:r>
              <a:rPr lang="ja-JP" altLang="en-US" sz="1100" kern="100" dirty="0" smtClean="0">
                <a:latin typeface="+mn-ea"/>
                <a:cs typeface="Times New Roman" panose="02020603050405020304" pitchFamily="18" charset="0"/>
              </a:rPr>
              <a:t>な方法</a:t>
            </a:r>
            <a:r>
              <a:rPr lang="ja-JP" altLang="en-US" sz="1100" kern="100" dirty="0">
                <a:latin typeface="+mn-ea"/>
                <a:cs typeface="Times New Roman" panose="02020603050405020304" pitchFamily="18" charset="0"/>
              </a:rPr>
              <a:t>が検討されてきた</a:t>
            </a:r>
            <a:r>
              <a:rPr lang="ja-JP" altLang="en-US" sz="1100" kern="100" dirty="0" smtClean="0">
                <a:latin typeface="+mn-ea"/>
                <a:cs typeface="Times New Roman" panose="02020603050405020304" pitchFamily="18" charset="0"/>
              </a:rPr>
              <a:t>か（宇宙処分、海洋投棄、</a:t>
            </a:r>
            <a:endParaRPr lang="en-US" altLang="ja-JP" sz="1100" kern="100" dirty="0" smtClean="0">
              <a:latin typeface="+mn-ea"/>
              <a:cs typeface="Times New Roman" panose="02020603050405020304" pitchFamily="18" charset="0"/>
            </a:endParaRPr>
          </a:p>
          <a:p>
            <a:pPr marL="123875" indent="-123875" algn="just">
              <a:lnSpc>
                <a:spcPts val="1600"/>
              </a:lnSpc>
            </a:pPr>
            <a:r>
              <a:rPr lang="ja-JP" altLang="en-US" sz="1100" kern="100" dirty="0">
                <a:latin typeface="+mn-ea"/>
                <a:cs typeface="Times New Roman" panose="02020603050405020304" pitchFamily="18" charset="0"/>
              </a:rPr>
              <a:t>　</a:t>
            </a:r>
            <a:r>
              <a:rPr lang="ja-JP" altLang="en-US" sz="1100" kern="100" dirty="0" smtClean="0">
                <a:latin typeface="+mn-ea"/>
                <a:cs typeface="Times New Roman" panose="02020603050405020304" pitchFamily="18" charset="0"/>
              </a:rPr>
              <a:t>氷床処分、地上での長期管理）</a:t>
            </a:r>
            <a:endParaRPr lang="ja-JP" altLang="en-US" sz="1100" kern="100" dirty="0">
              <a:latin typeface="+mn-ea"/>
              <a:cs typeface="Times New Roman" panose="02020603050405020304" pitchFamily="18" charset="0"/>
            </a:endParaRPr>
          </a:p>
          <a:p>
            <a:pPr marL="123875" indent="-123875" algn="just">
              <a:lnSpc>
                <a:spcPts val="1600"/>
              </a:lnSpc>
            </a:pPr>
            <a:r>
              <a:rPr lang="ja-JP" altLang="en-US" sz="1100" kern="100" dirty="0">
                <a:latin typeface="+mn-ea"/>
                <a:cs typeface="Times New Roman" panose="02020603050405020304" pitchFamily="18" charset="0"/>
              </a:rPr>
              <a:t>・地層処分によらないとすれば、どのような方法</a:t>
            </a:r>
            <a:r>
              <a:rPr lang="ja-JP" altLang="en-US" sz="1100" kern="100" dirty="0" smtClean="0">
                <a:latin typeface="+mn-ea"/>
                <a:cs typeface="Times New Roman" panose="02020603050405020304" pitchFamily="18" charset="0"/>
              </a:rPr>
              <a:t>を</a:t>
            </a:r>
            <a:endParaRPr lang="en-US" altLang="ja-JP" sz="1100" kern="100" dirty="0" smtClean="0">
              <a:latin typeface="+mn-ea"/>
              <a:cs typeface="Times New Roman" panose="02020603050405020304" pitchFamily="18" charset="0"/>
            </a:endParaRPr>
          </a:p>
          <a:p>
            <a:pPr marL="123875" indent="-123875" algn="just">
              <a:lnSpc>
                <a:spcPts val="1600"/>
              </a:lnSpc>
            </a:pPr>
            <a:r>
              <a:rPr lang="ja-JP" altLang="en-US" sz="1100" kern="100" dirty="0">
                <a:latin typeface="+mn-ea"/>
                <a:cs typeface="Times New Roman" panose="02020603050405020304" pitchFamily="18" charset="0"/>
              </a:rPr>
              <a:t>　</a:t>
            </a:r>
            <a:r>
              <a:rPr lang="ja-JP" altLang="en-US" sz="1100" kern="100" dirty="0" smtClean="0">
                <a:latin typeface="+mn-ea"/>
                <a:cs typeface="Times New Roman" panose="02020603050405020304" pitchFamily="18" charset="0"/>
              </a:rPr>
              <a:t>とる</a:t>
            </a:r>
            <a:r>
              <a:rPr lang="ja-JP" altLang="en-US" sz="1100" kern="100" dirty="0">
                <a:latin typeface="+mn-ea"/>
                <a:cs typeface="Times New Roman" panose="02020603050405020304" pitchFamily="18" charset="0"/>
              </a:rPr>
              <a:t>べきか</a:t>
            </a:r>
          </a:p>
        </p:txBody>
      </p:sp>
      <p:graphicFrame>
        <p:nvGraphicFramePr>
          <p:cNvPr id="7" name="表 6">
            <a:extLst>
              <a:ext uri="{FF2B5EF4-FFF2-40B4-BE49-F238E27FC236}">
                <a16:creationId xmlns:a16="http://schemas.microsoft.com/office/drawing/2014/main" xmlns="" id="{BAEFB044-4F0D-F540-93D2-C9F3C74B74C0}"/>
              </a:ext>
            </a:extLst>
          </p:cNvPr>
          <p:cNvGraphicFramePr>
            <a:graphicFrameLocks noGrp="1"/>
          </p:cNvGraphicFramePr>
          <p:nvPr>
            <p:extLst>
              <p:ext uri="{D42A27DB-BD31-4B8C-83A1-F6EECF244321}">
                <p14:modId xmlns:p14="http://schemas.microsoft.com/office/powerpoint/2010/main" val="4154921947"/>
              </p:ext>
            </p:extLst>
          </p:nvPr>
        </p:nvGraphicFramePr>
        <p:xfrm>
          <a:off x="596689" y="3775784"/>
          <a:ext cx="5613824" cy="406400"/>
        </p:xfrm>
        <a:graphic>
          <a:graphicData uri="http://schemas.openxmlformats.org/drawingml/2006/table">
            <a:tbl>
              <a:tblPr firstRow="1" firstCol="1" bandRow="1">
                <a:tableStyleId>{C083E6E3-FA7D-4D7B-A595-EF9225AFEA82}</a:tableStyleId>
              </a:tblPr>
              <a:tblGrid>
                <a:gridCol w="701402">
                  <a:extLst>
                    <a:ext uri="{9D8B030D-6E8A-4147-A177-3AD203B41FA5}">
                      <a16:colId xmlns:a16="http://schemas.microsoft.com/office/drawing/2014/main" xmlns="" val="4060871571"/>
                    </a:ext>
                  </a:extLst>
                </a:gridCol>
                <a:gridCol w="702054">
                  <a:extLst>
                    <a:ext uri="{9D8B030D-6E8A-4147-A177-3AD203B41FA5}">
                      <a16:colId xmlns:a16="http://schemas.microsoft.com/office/drawing/2014/main" xmlns="" val="5619950"/>
                    </a:ext>
                  </a:extLst>
                </a:gridCol>
                <a:gridCol w="701402">
                  <a:extLst>
                    <a:ext uri="{9D8B030D-6E8A-4147-A177-3AD203B41FA5}">
                      <a16:colId xmlns:a16="http://schemas.microsoft.com/office/drawing/2014/main" xmlns="" val="535472318"/>
                    </a:ext>
                  </a:extLst>
                </a:gridCol>
                <a:gridCol w="702054">
                  <a:extLst>
                    <a:ext uri="{9D8B030D-6E8A-4147-A177-3AD203B41FA5}">
                      <a16:colId xmlns:a16="http://schemas.microsoft.com/office/drawing/2014/main" xmlns="" val="867525118"/>
                    </a:ext>
                  </a:extLst>
                </a:gridCol>
                <a:gridCol w="701402">
                  <a:extLst>
                    <a:ext uri="{9D8B030D-6E8A-4147-A177-3AD203B41FA5}">
                      <a16:colId xmlns:a16="http://schemas.microsoft.com/office/drawing/2014/main" xmlns="" val="3269112179"/>
                    </a:ext>
                  </a:extLst>
                </a:gridCol>
                <a:gridCol w="702054">
                  <a:extLst>
                    <a:ext uri="{9D8B030D-6E8A-4147-A177-3AD203B41FA5}">
                      <a16:colId xmlns:a16="http://schemas.microsoft.com/office/drawing/2014/main" xmlns="" val="1191509329"/>
                    </a:ext>
                  </a:extLst>
                </a:gridCol>
                <a:gridCol w="701402">
                  <a:extLst>
                    <a:ext uri="{9D8B030D-6E8A-4147-A177-3AD203B41FA5}">
                      <a16:colId xmlns:a16="http://schemas.microsoft.com/office/drawing/2014/main" xmlns="" val="3988491556"/>
                    </a:ext>
                  </a:extLst>
                </a:gridCol>
                <a:gridCol w="702054">
                  <a:extLst>
                    <a:ext uri="{9D8B030D-6E8A-4147-A177-3AD203B41FA5}">
                      <a16:colId xmlns:a16="http://schemas.microsoft.com/office/drawing/2014/main" xmlns="" val="2400177268"/>
                    </a:ext>
                  </a:extLst>
                </a:gridCol>
              </a:tblGrid>
              <a:tr h="0">
                <a:tc>
                  <a:txBody>
                    <a:bodyPr/>
                    <a:lstStyle/>
                    <a:p>
                      <a:pPr algn="ctr">
                        <a:lnSpc>
                          <a:spcPts val="1600"/>
                        </a:lnSpc>
                        <a:spcAft>
                          <a:spcPts val="0"/>
                        </a:spcAft>
                      </a:pPr>
                      <a:r>
                        <a:rPr lang="ja-JP" sz="900" kern="100" dirty="0">
                          <a:effectLst/>
                        </a:rPr>
                        <a:t>日本</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ja-JP" sz="900" kern="100" spc="-50" dirty="0">
                          <a:effectLst/>
                        </a:rPr>
                        <a:t>ノルウェー</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ja-JP" sz="900" kern="100" dirty="0">
                          <a:effectLst/>
                        </a:rPr>
                        <a:t>豪州</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ja-JP" sz="900" kern="100" dirty="0">
                          <a:effectLst/>
                        </a:rPr>
                        <a:t>カナダ</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ja-JP" sz="900" kern="100" spc="-30">
                          <a:effectLst/>
                        </a:rPr>
                        <a:t>アメリカ</a:t>
                      </a:r>
                      <a:endParaRPr lang="ja-JP" sz="900" kern="10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ja-JP" sz="900" kern="100" spc="-30">
                          <a:effectLst/>
                        </a:rPr>
                        <a:t>イギリス</a:t>
                      </a:r>
                      <a:endParaRPr lang="ja-JP" sz="900" kern="10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ja-JP" sz="900" kern="100" spc="-30">
                          <a:effectLst/>
                        </a:rPr>
                        <a:t>フランス</a:t>
                      </a:r>
                      <a:endParaRPr lang="ja-JP" sz="900" kern="10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ja-JP" sz="900" kern="100">
                          <a:effectLst/>
                        </a:rPr>
                        <a:t>ドイツ</a:t>
                      </a:r>
                      <a:endParaRPr lang="ja-JP" sz="900" kern="10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xmlns="" val="1962965620"/>
                  </a:ext>
                </a:extLst>
              </a:tr>
              <a:tr h="0">
                <a:tc>
                  <a:txBody>
                    <a:bodyPr/>
                    <a:lstStyle/>
                    <a:p>
                      <a:pPr algn="ctr">
                        <a:lnSpc>
                          <a:spcPts val="1600"/>
                        </a:lnSpc>
                        <a:spcAft>
                          <a:spcPts val="0"/>
                        </a:spcAft>
                      </a:pPr>
                      <a:r>
                        <a:rPr lang="en-US" altLang="ja-JP" sz="900" kern="100" dirty="0" smtClean="0">
                          <a:effectLst/>
                        </a:rPr>
                        <a:t>11.8</a:t>
                      </a:r>
                      <a:r>
                        <a:rPr lang="en-US" sz="900" kern="100" dirty="0" smtClean="0">
                          <a:effectLst/>
                        </a:rPr>
                        <a:t>%</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en-US" sz="900" kern="100" dirty="0" smtClean="0">
                          <a:effectLst/>
                        </a:rPr>
                        <a:t>7</a:t>
                      </a:r>
                      <a:r>
                        <a:rPr lang="en-US" altLang="ja-JP" sz="900" kern="100" dirty="0" smtClean="0">
                          <a:effectLst/>
                        </a:rPr>
                        <a:t>00.3</a:t>
                      </a:r>
                      <a:r>
                        <a:rPr lang="en-US" sz="900" kern="100" dirty="0" smtClean="0">
                          <a:effectLst/>
                        </a:rPr>
                        <a:t>%</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en-US" altLang="ja-JP" sz="900" kern="100" dirty="0" smtClean="0">
                          <a:effectLst/>
                        </a:rPr>
                        <a:t>320.0</a:t>
                      </a:r>
                      <a:r>
                        <a:rPr lang="en-US" sz="900" kern="100" dirty="0" smtClean="0">
                          <a:effectLst/>
                        </a:rPr>
                        <a:t>%</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en-US" sz="900" kern="100" dirty="0" smtClean="0">
                          <a:effectLst/>
                        </a:rPr>
                        <a:t>17</a:t>
                      </a:r>
                      <a:r>
                        <a:rPr lang="en-US" altLang="ja-JP" sz="900" kern="100" dirty="0" smtClean="0">
                          <a:effectLst/>
                        </a:rPr>
                        <a:t>5.8</a:t>
                      </a:r>
                      <a:r>
                        <a:rPr lang="en-US" sz="900" kern="100" dirty="0" smtClean="0">
                          <a:effectLst/>
                        </a:rPr>
                        <a:t>%</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en-US" sz="900" kern="100" dirty="0" smtClean="0">
                          <a:effectLst/>
                        </a:rPr>
                        <a:t>9</a:t>
                      </a:r>
                      <a:r>
                        <a:rPr lang="en-US" altLang="ja-JP" sz="900" kern="100" dirty="0" smtClean="0">
                          <a:effectLst/>
                        </a:rPr>
                        <a:t>7.7</a:t>
                      </a:r>
                      <a:r>
                        <a:rPr lang="en-US" sz="900" kern="100" dirty="0" smtClean="0">
                          <a:effectLst/>
                        </a:rPr>
                        <a:t>%</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en-US" altLang="ja-JP" sz="900" kern="100" dirty="0" smtClean="0">
                          <a:effectLst/>
                        </a:rPr>
                        <a:t>70.4</a:t>
                      </a:r>
                      <a:r>
                        <a:rPr lang="en-US" sz="900" kern="100" dirty="0" smtClean="0">
                          <a:effectLst/>
                        </a:rPr>
                        <a:t>%</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en-US" sz="900" kern="100" dirty="0" smtClean="0">
                          <a:effectLst/>
                        </a:rPr>
                        <a:t>5</a:t>
                      </a:r>
                      <a:r>
                        <a:rPr lang="en-US" altLang="ja-JP" sz="900" kern="100" dirty="0" smtClean="0">
                          <a:effectLst/>
                        </a:rPr>
                        <a:t>5.1</a:t>
                      </a:r>
                      <a:r>
                        <a:rPr lang="en-US" sz="900" kern="100" dirty="0" smtClean="0">
                          <a:effectLst/>
                        </a:rPr>
                        <a:t>%</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tc>
                  <a:txBody>
                    <a:bodyPr/>
                    <a:lstStyle/>
                    <a:p>
                      <a:pPr algn="ctr">
                        <a:lnSpc>
                          <a:spcPts val="1600"/>
                        </a:lnSpc>
                        <a:spcAft>
                          <a:spcPts val="0"/>
                        </a:spcAft>
                      </a:pPr>
                      <a:r>
                        <a:rPr lang="en-US" sz="900" kern="100" dirty="0" smtClean="0">
                          <a:effectLst/>
                        </a:rPr>
                        <a:t>3</a:t>
                      </a:r>
                      <a:r>
                        <a:rPr lang="en-US" altLang="ja-JP" sz="900" kern="100" dirty="0" smtClean="0">
                          <a:effectLst/>
                        </a:rPr>
                        <a:t>7.4</a:t>
                      </a:r>
                      <a:r>
                        <a:rPr lang="en-US" sz="900" kern="100" dirty="0" smtClean="0">
                          <a:effectLst/>
                        </a:rPr>
                        <a:t>%</a:t>
                      </a:r>
                      <a:endParaRPr lang="ja-JP" sz="900" kern="100" dirty="0">
                        <a:effectLst/>
                        <a:latin typeface="Century" panose="02040604050505020304" pitchFamily="18" charset="0"/>
                        <a:ea typeface="ＭＳ 明朝"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xmlns="" val="1041116361"/>
                  </a:ext>
                </a:extLst>
              </a:tr>
            </a:tbl>
          </a:graphicData>
        </a:graphic>
      </p:graphicFrame>
      <p:sp>
        <p:nvSpPr>
          <p:cNvPr id="24" name="テキスト ボックス 23">
            <a:extLst>
              <a:ext uri="{FF2B5EF4-FFF2-40B4-BE49-F238E27FC236}">
                <a16:creationId xmlns:a16="http://schemas.microsoft.com/office/drawing/2014/main" xmlns="" id="{3A7DD844-073A-FC4F-BCD4-B20F276C7164}"/>
              </a:ext>
            </a:extLst>
          </p:cNvPr>
          <p:cNvSpPr txBox="1"/>
          <p:nvPr/>
        </p:nvSpPr>
        <p:spPr>
          <a:xfrm>
            <a:off x="375385" y="8168982"/>
            <a:ext cx="6026283" cy="15337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　各市町村の調査</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カードに</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は、処分地として好ましい情報と</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そうでない</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情報の</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ほか</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、各市町村が身近に感じられるよう、あえて地層</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処分とは関係のない</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情報を混在</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させ</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て</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います</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。各情報の解説を、クイズ解答カードの解説とともに次ページ以降に記載</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して</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おります</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ので</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、議論への補助や振り返りにご活用</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ください。</a:t>
            </a:r>
            <a:endParaRPr kumimoji="0" lang="en-US" altLang="ja-JP" sz="1100" dirty="0">
              <a:solidFill>
                <a:srgbClr val="000000"/>
              </a:solidFill>
              <a:latin typeface="Yu Gothic" panose="020B0400000000000000" pitchFamily="34" charset="-128"/>
              <a:ea typeface="Yu Gothic" panose="020B0400000000000000" pitchFamily="34" charset="-128"/>
              <a:sym typeface="ヒラギノ角ゴ ProN W3"/>
            </a:endParaRPr>
          </a:p>
          <a:p>
            <a:pPr marL="0" marR="0" indent="0" defTabSz="584200" rtl="0" fontAlgn="auto" latinLnBrk="0" hangingPunct="0">
              <a:lnSpc>
                <a:spcPts val="600"/>
              </a:lnSpc>
              <a:spcBef>
                <a:spcPts val="0"/>
              </a:spcBef>
              <a:spcAft>
                <a:spcPts val="0"/>
              </a:spcAft>
              <a:buClrTx/>
              <a:buSzTx/>
              <a:buFontTx/>
              <a:buNone/>
              <a:tabLst/>
            </a:pPr>
            <a:endParaRPr kumimoji="0" lang="en-US" altLang="ja-JP" sz="1100" dirty="0">
              <a:solidFill>
                <a:srgbClr val="000000"/>
              </a:solidFill>
              <a:latin typeface="Yu Gothic" panose="020B0400000000000000" pitchFamily="34" charset="-128"/>
              <a:ea typeface="Yu Gothic" panose="020B0400000000000000" pitchFamily="34" charset="-128"/>
              <a:sym typeface="ヒラギノ角ゴ ProN W3"/>
            </a:endParaRPr>
          </a:p>
          <a:p>
            <a:pPr marL="0" marR="0" indent="0" defTabSz="584200" rtl="0" fontAlgn="auto" latinLnBrk="0" hangingPunct="0">
              <a:lnSpc>
                <a:spcPct val="100000"/>
              </a:lnSpc>
              <a:spcBef>
                <a:spcPts val="0"/>
              </a:spcBef>
              <a:spcAft>
                <a:spcPts val="0"/>
              </a:spcAft>
              <a:buClrTx/>
              <a:buSzTx/>
              <a:buFontTx/>
              <a:buNone/>
              <a:tabLst/>
            </a:pP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　また、この教材では、「水森</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町</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」「山ﾉ中市」「大港市」が地層</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処分</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に適して</a:t>
            </a:r>
            <a:r>
              <a:rPr kumimoji="0" lang="ja-JP" altLang="en-US" sz="1100" dirty="0">
                <a:solidFill>
                  <a:srgbClr val="000000"/>
                </a:solidFill>
                <a:latin typeface="Yu Gothic" panose="020B0400000000000000" pitchFamily="34" charset="-128"/>
                <a:ea typeface="Yu Gothic" panose="020B0400000000000000" pitchFamily="34" charset="-128"/>
                <a:sym typeface="ヒラギノ角ゴ ProN W3"/>
              </a:rPr>
              <a:t>いると判断できるようになって</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います。そのうえで結論はひとつではなく、議論するうえで生徒一人ひとりが自らの考え方に立って意見を述べられるよう、</a:t>
            </a:r>
            <a:r>
              <a:rPr kumimoji="0" lang="en-US" altLang="ja-JP" sz="1100" dirty="0" smtClean="0">
                <a:solidFill>
                  <a:srgbClr val="000000"/>
                </a:solidFill>
                <a:latin typeface="Yu Gothic" panose="020B0400000000000000" pitchFamily="34" charset="-128"/>
                <a:ea typeface="Yu Gothic" panose="020B0400000000000000" pitchFamily="34" charset="-128"/>
                <a:sym typeface="ヒラギノ角ゴ ProN W3"/>
              </a:rPr>
              <a:t>3</a:t>
            </a:r>
            <a:r>
              <a:rPr kumimoji="0" lang="ja-JP" altLang="en-US" sz="1100" dirty="0" smtClean="0">
                <a:solidFill>
                  <a:srgbClr val="000000"/>
                </a:solidFill>
                <a:latin typeface="Yu Gothic" panose="020B0400000000000000" pitchFamily="34" charset="-128"/>
                <a:ea typeface="Yu Gothic" panose="020B0400000000000000" pitchFamily="34" charset="-128"/>
                <a:sym typeface="ヒラギノ角ゴ ProN W3"/>
              </a:rPr>
              <a:t>か所にそれぞれ長所、短所を設定しています。生徒個人の価値判断を尊重し、議論を促進していただければ幸いです。</a:t>
            </a:r>
            <a:endParaRPr kumimoji="0" lang="en-US" altLang="ja-JP" sz="1100"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2" name="テキスト ボックス 1">
            <a:extLst>
              <a:ext uri="{FF2B5EF4-FFF2-40B4-BE49-F238E27FC236}">
                <a16:creationId xmlns:a16="http://schemas.microsoft.com/office/drawing/2014/main" xmlns="" id="{007110A9-BDA9-5249-B678-3D065E29288C}"/>
              </a:ext>
            </a:extLst>
          </p:cNvPr>
          <p:cNvSpPr txBox="1"/>
          <p:nvPr/>
        </p:nvSpPr>
        <p:spPr>
          <a:xfrm>
            <a:off x="375385" y="7915066"/>
            <a:ext cx="1935145" cy="253916"/>
          </a:xfrm>
          <a:prstGeom prst="rect">
            <a:avLst/>
          </a:prstGeom>
          <a:noFill/>
        </p:spPr>
        <p:txBody>
          <a:bodyPr wrap="none" rtlCol="0">
            <a:spAutoFit/>
          </a:bodyPr>
          <a:lstStyle/>
          <a:p>
            <a:pPr lvl="0"/>
            <a:r>
              <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rPr>
              <a:t>調査カード</a:t>
            </a:r>
            <a:r>
              <a:rPr kumimoji="0" lang="ja-JP" altLang="en-US" sz="1050" b="1" dirty="0" smtClean="0">
                <a:solidFill>
                  <a:srgbClr val="000000"/>
                </a:solidFill>
                <a:latin typeface="Yu Gothic" panose="020B0400000000000000" pitchFamily="34" charset="-128"/>
                <a:ea typeface="Yu Gothic" panose="020B0400000000000000" pitchFamily="34" charset="-128"/>
                <a:sym typeface="ヒラギノ角ゴ ProN W3"/>
              </a:rPr>
              <a:t>の内容等に</a:t>
            </a:r>
            <a:r>
              <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rPr>
              <a:t>ついて</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grpSp>
        <p:nvGrpSpPr>
          <p:cNvPr id="21" name="グループ化 20"/>
          <p:cNvGrpSpPr/>
          <p:nvPr/>
        </p:nvGrpSpPr>
        <p:grpSpPr>
          <a:xfrm>
            <a:off x="3794325" y="6903992"/>
            <a:ext cx="378630" cy="799392"/>
            <a:chOff x="-50430" y="2467347"/>
            <a:chExt cx="1670822" cy="3687319"/>
          </a:xfrm>
        </p:grpSpPr>
        <p:pic>
          <p:nvPicPr>
            <p:cNvPr id="22" name="Picture 22" descr="C:\WINDOWS\ﾃﾞｽｸﾄｯﾌﾟ\地層.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733"/>
            <a:stretch/>
          </p:blipFill>
          <p:spPr bwMode="auto">
            <a:xfrm>
              <a:off x="209550" y="2467347"/>
              <a:ext cx="1162051" cy="3687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テキスト ボックス 22"/>
            <p:cNvSpPr txBox="1"/>
            <p:nvPr/>
          </p:nvSpPr>
          <p:spPr>
            <a:xfrm>
              <a:off x="100179" y="2516259"/>
              <a:ext cx="1380794" cy="1170843"/>
            </a:xfrm>
            <a:prstGeom prst="rect">
              <a:avLst/>
            </a:prstGeom>
            <a:noFill/>
          </p:spPr>
          <p:txBody>
            <a:bodyPr wrap="none" rtlCol="0">
              <a:spAutoFit/>
            </a:bodyPr>
            <a:lstStyle/>
            <a:p>
              <a:pPr algn="ctr"/>
              <a:r>
                <a:rPr lang="ja-JP" altLang="en-US"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地層</a:t>
              </a:r>
              <a:endParaRPr lang="en-US" altLang="ja-JP"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5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処分</a:t>
              </a:r>
            </a:p>
          </p:txBody>
        </p:sp>
        <p:sp>
          <p:nvSpPr>
            <p:cNvPr id="25" name="Line 28"/>
            <p:cNvSpPr>
              <a:spLocks noChangeShapeType="1"/>
            </p:cNvSpPr>
            <p:nvPr/>
          </p:nvSpPr>
          <p:spPr bwMode="auto">
            <a:xfrm>
              <a:off x="784981" y="4095441"/>
              <a:ext cx="5595" cy="1031367"/>
            </a:xfrm>
            <a:prstGeom prst="line">
              <a:avLst/>
            </a:prstGeom>
            <a:noFill/>
            <a:ln w="6350" cmpd="sng">
              <a:solidFill>
                <a:srgbClr val="000000"/>
              </a:solidFill>
              <a:round/>
              <a:headEnd type="triangle" w="sm" len="sm"/>
              <a:tailEnd type="triangle" w="sm" len="sm"/>
            </a:ln>
            <a:extLst>
              <a:ext uri="{909E8E84-426E-40DD-AFC4-6F175D3DCCD1}">
                <a14:hiddenFill xmlns:a14="http://schemas.microsoft.com/office/drawing/2010/main">
                  <a:noFill/>
                </a14:hiddenFill>
              </a:ext>
            </a:extLst>
          </p:spPr>
          <p:txBody>
            <a:bodyPr lIns="92219" tIns="46109" rIns="92219" bIns="46109"/>
            <a:lstStyle/>
            <a:p>
              <a:endParaRPr lang="ja-JP" altLang="en-US">
                <a:solidFill>
                  <a:prstClr val="black"/>
                </a:solidFill>
              </a:endParaRPr>
            </a:p>
          </p:txBody>
        </p:sp>
        <p:sp>
          <p:nvSpPr>
            <p:cNvPr id="26" name="テキスト ボックス 25"/>
            <p:cNvSpPr txBox="1"/>
            <p:nvPr/>
          </p:nvSpPr>
          <p:spPr>
            <a:xfrm>
              <a:off x="-50430" y="5409751"/>
              <a:ext cx="1670822" cy="658598"/>
            </a:xfrm>
            <a:prstGeom prst="rect">
              <a:avLst/>
            </a:prstGeom>
            <a:solidFill>
              <a:srgbClr val="FFFFFF">
                <a:alpha val="40000"/>
              </a:srgbClr>
            </a:solidFill>
          </p:spPr>
          <p:txBody>
            <a:bodyPr wrap="none" rtlCol="0">
              <a:spAutoFit/>
            </a:bodyPr>
            <a:lstStyle/>
            <a:p>
              <a:pPr algn="ctr"/>
              <a:r>
                <a:rPr lang="en-US" altLang="ja-JP" sz="3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300m</a:t>
              </a:r>
              <a:r>
                <a:rPr lang="ja-JP" altLang="en-US" sz="3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以上</a:t>
              </a:r>
              <a:endParaRPr lang="ja-JP" altLang="en-US" sz="3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4" name="グループ化 33"/>
          <p:cNvGrpSpPr/>
          <p:nvPr/>
        </p:nvGrpSpPr>
        <p:grpSpPr>
          <a:xfrm>
            <a:off x="4441577" y="6882766"/>
            <a:ext cx="312906" cy="819004"/>
            <a:chOff x="1483862" y="2393382"/>
            <a:chExt cx="1133929" cy="3765259"/>
          </a:xfrm>
        </p:grpSpPr>
        <p:pic>
          <p:nvPicPr>
            <p:cNvPr id="35" name="Picture 9" descr="C:\WINDOWS\ﾃﾞｽｸﾄｯﾌﾟ\宇宙.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2637" y="2393382"/>
              <a:ext cx="896381" cy="3765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テキスト ボックス 35"/>
            <p:cNvSpPr txBox="1"/>
            <p:nvPr/>
          </p:nvSpPr>
          <p:spPr>
            <a:xfrm>
              <a:off x="1483862" y="2522467"/>
              <a:ext cx="1133929" cy="1190087"/>
            </a:xfrm>
            <a:prstGeom prst="rect">
              <a:avLst/>
            </a:prstGeom>
            <a:noFill/>
          </p:spPr>
          <p:txBody>
            <a:bodyPr wrap="none" rtlCol="0">
              <a:spAutoFit/>
            </a:bodyPr>
            <a:lstStyle/>
            <a:p>
              <a:pPr algn="ctr"/>
              <a:r>
                <a:rPr lang="ja-JP" altLang="en-US"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宇宙</a:t>
              </a:r>
              <a:endParaRPr lang="en-US" altLang="ja-JP"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処分</a:t>
              </a:r>
              <a:endParaRPr lang="ja-JP" altLang="en-US" sz="5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7" name="グループ化 36"/>
          <p:cNvGrpSpPr/>
          <p:nvPr/>
        </p:nvGrpSpPr>
        <p:grpSpPr>
          <a:xfrm>
            <a:off x="4992760" y="6897780"/>
            <a:ext cx="312906" cy="803990"/>
            <a:chOff x="2779562" y="2480207"/>
            <a:chExt cx="1428756" cy="3727937"/>
          </a:xfrm>
        </p:grpSpPr>
        <p:pic>
          <p:nvPicPr>
            <p:cNvPr id="38" name="Picture 12" descr="C:\WINDOWS\ﾃﾞｽｸﾄｯﾌﾟ\海洋.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7988" y="2480207"/>
              <a:ext cx="1112014" cy="372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テキスト ボックス 38"/>
            <p:cNvSpPr txBox="1"/>
            <p:nvPr/>
          </p:nvSpPr>
          <p:spPr>
            <a:xfrm>
              <a:off x="2779562" y="2568301"/>
              <a:ext cx="1428756" cy="1141676"/>
            </a:xfrm>
            <a:prstGeom prst="rect">
              <a:avLst/>
            </a:prstGeom>
            <a:noFill/>
          </p:spPr>
          <p:txBody>
            <a:bodyPr wrap="none" rtlCol="0">
              <a:spAutoFit/>
            </a:bodyPr>
            <a:lstStyle/>
            <a:p>
              <a:pPr algn="ctr"/>
              <a:r>
                <a:rPr lang="ja-JP" altLang="en-US"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海洋</a:t>
              </a:r>
              <a:endParaRPr lang="en-US" altLang="ja-JP"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5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投棄</a:t>
              </a:r>
            </a:p>
          </p:txBody>
        </p:sp>
      </p:grpSp>
      <p:grpSp>
        <p:nvGrpSpPr>
          <p:cNvPr id="42" name="グループ化 41"/>
          <p:cNvGrpSpPr/>
          <p:nvPr/>
        </p:nvGrpSpPr>
        <p:grpSpPr>
          <a:xfrm>
            <a:off x="5523259" y="6902377"/>
            <a:ext cx="312906" cy="802622"/>
            <a:chOff x="4116308" y="2480207"/>
            <a:chExt cx="1442550" cy="3724643"/>
          </a:xfrm>
        </p:grpSpPr>
        <p:pic>
          <p:nvPicPr>
            <p:cNvPr id="43" name="Picture 17" descr="C:\WINDOWS\ﾃﾞｽｸﾄｯﾌﾟ\氷床.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1030" y="2480207"/>
              <a:ext cx="1113112" cy="3724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テキスト ボックス 43"/>
            <p:cNvSpPr txBox="1"/>
            <p:nvPr/>
          </p:nvSpPr>
          <p:spPr>
            <a:xfrm>
              <a:off x="4116308" y="2522072"/>
              <a:ext cx="1442550" cy="1200273"/>
            </a:xfrm>
            <a:prstGeom prst="rect">
              <a:avLst/>
            </a:prstGeom>
            <a:noFill/>
          </p:spPr>
          <p:txBody>
            <a:bodyPr wrap="none" rtlCol="0">
              <a:spAutoFit/>
            </a:bodyPr>
            <a:lstStyle/>
            <a:p>
              <a:pPr algn="ctr"/>
              <a:r>
                <a:rPr lang="ja-JP" altLang="en-US"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氷床</a:t>
              </a:r>
              <a:endParaRPr lang="en-US" altLang="ja-JP"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処分</a:t>
              </a:r>
              <a:endParaRPr lang="ja-JP" altLang="en-US" sz="5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49" name="グループ化 48"/>
          <p:cNvGrpSpPr/>
          <p:nvPr/>
        </p:nvGrpSpPr>
        <p:grpSpPr>
          <a:xfrm>
            <a:off x="6089642" y="6893504"/>
            <a:ext cx="312906" cy="823043"/>
            <a:chOff x="5480437" y="2471424"/>
            <a:chExt cx="1413520" cy="3774042"/>
          </a:xfrm>
        </p:grpSpPr>
        <p:pic>
          <p:nvPicPr>
            <p:cNvPr id="50" name="Picture 53" descr="長期"/>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984" r="2881"/>
            <a:stretch/>
          </p:blipFill>
          <p:spPr bwMode="auto">
            <a:xfrm>
              <a:off x="5625170" y="2471424"/>
              <a:ext cx="1128030" cy="377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テキスト ボックス 50"/>
            <p:cNvSpPr txBox="1"/>
            <p:nvPr/>
          </p:nvSpPr>
          <p:spPr>
            <a:xfrm>
              <a:off x="5480437" y="2531329"/>
              <a:ext cx="1413520" cy="1173047"/>
            </a:xfrm>
            <a:prstGeom prst="rect">
              <a:avLst/>
            </a:prstGeom>
            <a:noFill/>
          </p:spPr>
          <p:txBody>
            <a:bodyPr wrap="none" rtlCol="0">
              <a:spAutoFit/>
            </a:bodyPr>
            <a:lstStyle/>
            <a:p>
              <a:pPr algn="ctr"/>
              <a:r>
                <a:rPr lang="ja-JP" altLang="en-US"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長期</a:t>
              </a:r>
              <a:endParaRPr lang="en-US" altLang="ja-JP" sz="5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5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管理</a:t>
              </a:r>
            </a:p>
          </p:txBody>
        </p:sp>
      </p:grpSp>
      <p:sp>
        <p:nvSpPr>
          <p:cNvPr id="5" name="正方形/長方形 4"/>
          <p:cNvSpPr/>
          <p:nvPr/>
        </p:nvSpPr>
        <p:spPr>
          <a:xfrm>
            <a:off x="3661411" y="6820286"/>
            <a:ext cx="2933700" cy="12797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21"/>
          <p:cNvSpPr txBox="1"/>
          <p:nvPr/>
        </p:nvSpPr>
        <p:spPr>
          <a:xfrm>
            <a:off x="3727652" y="7733089"/>
            <a:ext cx="511976" cy="344111"/>
          </a:xfrm>
          <a:prstGeom prst="rect">
            <a:avLst/>
          </a:prstGeom>
          <a:solidFill>
            <a:srgbClr val="FF0000"/>
          </a:solidFill>
          <a:ln>
            <a:solidFill>
              <a:srgbClr val="FF0000"/>
            </a:solidFill>
          </a:ln>
        </p:spPr>
        <p:txBody>
          <a:bodyPr wrap="square" rtlCol="0">
            <a:noAutofit/>
          </a:bodyPr>
          <a:lstStyle/>
          <a:p>
            <a:pPr>
              <a:spcBef>
                <a:spcPts val="290"/>
              </a:spcBef>
              <a:spcAft>
                <a:spcPts val="0"/>
              </a:spcAft>
              <a:tabLst>
                <a:tab pos="247650" algn="l"/>
              </a:tabLst>
            </a:pPr>
            <a:r>
              <a:rPr kumimoji="1" lang="ja-JP" sz="500" b="1" kern="1200" dirty="0">
                <a:solidFill>
                  <a:srgbClr val="FFFFFF"/>
                </a:solidFill>
                <a:effectLst/>
                <a:latin typeface="ＭＳ Ｐゴシック"/>
                <a:ea typeface="メイリオ"/>
                <a:cs typeface="メイリオ"/>
              </a:rPr>
              <a:t>地層が本来もっている閉じ込める性質を利用</a:t>
            </a:r>
            <a:endParaRPr lang="ja-JP" sz="500" dirty="0">
              <a:effectLst/>
              <a:latin typeface="ＭＳ Ｐゴシック"/>
              <a:cs typeface="ＭＳ Ｐゴシック"/>
            </a:endParaRPr>
          </a:p>
        </p:txBody>
      </p:sp>
      <p:sp>
        <p:nvSpPr>
          <p:cNvPr id="55" name="テキスト ボックス 54"/>
          <p:cNvSpPr txBox="1"/>
          <p:nvPr/>
        </p:nvSpPr>
        <p:spPr>
          <a:xfrm>
            <a:off x="4365810" y="7728561"/>
            <a:ext cx="464440" cy="323165"/>
          </a:xfrm>
          <a:prstGeom prst="rect">
            <a:avLst/>
          </a:prstGeom>
          <a:solidFill>
            <a:schemeClr val="accent3">
              <a:lumMod val="20000"/>
              <a:lumOff val="80000"/>
            </a:schemeClr>
          </a:solidFill>
          <a:ln w="3175">
            <a:solidFill>
              <a:schemeClr val="tx1"/>
            </a:solidFill>
          </a:ln>
        </p:spPr>
        <p:txBody>
          <a:bodyPr wrap="square" rtlCol="0">
            <a:spAutoFit/>
          </a:bodyPr>
          <a:lstStyle/>
          <a:p>
            <a:pPr>
              <a:spcBef>
                <a:spcPct val="15000"/>
              </a:spcBef>
              <a:tabLst>
                <a:tab pos="247650" algn="l"/>
              </a:tabLst>
            </a:pPr>
            <a:r>
              <a:rPr lang="ja-JP" altLang="en-US" sz="5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発射</a:t>
            </a:r>
            <a:r>
              <a:rPr lang="ja-JP" altLang="en-US" sz="5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技術等の信頼性に</a:t>
            </a:r>
            <a:r>
              <a:rPr lang="ja-JP" altLang="en-US" sz="5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問題</a:t>
            </a:r>
            <a:endParaRPr lang="ja-JP" altLang="en-US" sz="5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テキスト ボックス 55"/>
          <p:cNvSpPr txBox="1"/>
          <p:nvPr/>
        </p:nvSpPr>
        <p:spPr>
          <a:xfrm>
            <a:off x="4929062" y="7729771"/>
            <a:ext cx="440302" cy="323165"/>
          </a:xfrm>
          <a:prstGeom prst="rect">
            <a:avLst/>
          </a:prstGeom>
          <a:solidFill>
            <a:schemeClr val="accent3">
              <a:lumMod val="20000"/>
              <a:lumOff val="80000"/>
            </a:schemeClr>
          </a:solidFill>
          <a:ln w="3175">
            <a:solidFill>
              <a:schemeClr val="tx1"/>
            </a:solidFill>
          </a:ln>
        </p:spPr>
        <p:txBody>
          <a:bodyPr wrap="square" rtlCol="0">
            <a:spAutoFit/>
          </a:bodyPr>
          <a:lstStyle/>
          <a:p>
            <a:pPr>
              <a:spcBef>
                <a:spcPct val="15000"/>
              </a:spcBef>
              <a:tabLst>
                <a:tab pos="247650" algn="l"/>
              </a:tabLst>
            </a:pPr>
            <a:r>
              <a:rPr lang="ja-JP" altLang="en-US" sz="5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ロンドン</a:t>
            </a:r>
            <a:r>
              <a:rPr lang="ja-JP" altLang="en-US" sz="5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条約により</a:t>
            </a:r>
            <a:r>
              <a:rPr lang="ja-JP" altLang="en-US" sz="5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禁止</a:t>
            </a:r>
            <a:endParaRPr lang="ja-JP" altLang="en-US" sz="5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テキスト ボックス 56"/>
          <p:cNvSpPr txBox="1"/>
          <p:nvPr/>
        </p:nvSpPr>
        <p:spPr>
          <a:xfrm>
            <a:off x="5449616" y="7733090"/>
            <a:ext cx="460192" cy="323165"/>
          </a:xfrm>
          <a:prstGeom prst="rect">
            <a:avLst/>
          </a:prstGeom>
          <a:solidFill>
            <a:schemeClr val="accent3">
              <a:lumMod val="20000"/>
              <a:lumOff val="80000"/>
            </a:schemeClr>
          </a:solidFill>
          <a:ln w="3175">
            <a:solidFill>
              <a:schemeClr val="tx1"/>
            </a:solidFill>
          </a:ln>
        </p:spPr>
        <p:txBody>
          <a:bodyPr wrap="square" rtlCol="0">
            <a:spAutoFit/>
          </a:bodyPr>
          <a:lstStyle/>
          <a:p>
            <a:pPr>
              <a:spcBef>
                <a:spcPct val="15000"/>
              </a:spcBef>
              <a:tabLst>
                <a:tab pos="247650" algn="l"/>
              </a:tabLst>
            </a:pPr>
            <a:r>
              <a:rPr lang="ja-JP" altLang="en-US" sz="5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南極</a:t>
            </a:r>
            <a:r>
              <a:rPr lang="ja-JP" altLang="en-US" sz="5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条約により</a:t>
            </a:r>
            <a:r>
              <a:rPr lang="ja-JP" altLang="en-US" sz="5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禁止</a:t>
            </a:r>
            <a:endParaRPr lang="en-US" altLang="ja-JP" sz="5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テキスト ボックス 57"/>
          <p:cNvSpPr txBox="1"/>
          <p:nvPr/>
        </p:nvSpPr>
        <p:spPr>
          <a:xfrm>
            <a:off x="6011019" y="7736733"/>
            <a:ext cx="516782" cy="323165"/>
          </a:xfrm>
          <a:prstGeom prst="rect">
            <a:avLst/>
          </a:prstGeom>
          <a:solidFill>
            <a:schemeClr val="accent3">
              <a:lumMod val="20000"/>
              <a:lumOff val="80000"/>
            </a:schemeClr>
          </a:solidFill>
          <a:ln w="3175">
            <a:solidFill>
              <a:schemeClr val="tx1"/>
            </a:solidFill>
          </a:ln>
        </p:spPr>
        <p:txBody>
          <a:bodyPr wrap="square" rtlCol="0">
            <a:spAutoFit/>
          </a:bodyPr>
          <a:lstStyle/>
          <a:p>
            <a:pPr>
              <a:spcBef>
                <a:spcPct val="15000"/>
              </a:spcBef>
              <a:tabLst>
                <a:tab pos="247650" algn="l"/>
              </a:tabLst>
            </a:pPr>
            <a:r>
              <a:rPr lang="ja-JP" altLang="en-US" sz="5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人間による恒久的な管理が困難</a:t>
            </a:r>
            <a:endParaRPr lang="en-US" altLang="ja-JP" sz="5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テキスト ボックス 39"/>
          <p:cNvSpPr txBox="1"/>
          <p:nvPr/>
        </p:nvSpPr>
        <p:spPr>
          <a:xfrm>
            <a:off x="4992351" y="7330756"/>
            <a:ext cx="313723" cy="138499"/>
          </a:xfrm>
          <a:prstGeom prst="rect">
            <a:avLst/>
          </a:prstGeom>
          <a:noFill/>
        </p:spPr>
        <p:txBody>
          <a:bodyPr wrap="square" rtlCol="0">
            <a:spAutoFit/>
          </a:bodyPr>
          <a:lstStyle/>
          <a:p>
            <a:pPr algn="ctr"/>
            <a:r>
              <a:rPr lang="ja-JP" altLang="en-US" sz="3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海   洋</a:t>
            </a:r>
            <a:endParaRPr lang="ja-JP" altLang="en-US" sz="3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5005992" y="7578048"/>
            <a:ext cx="300082" cy="138499"/>
          </a:xfrm>
          <a:prstGeom prst="rect">
            <a:avLst/>
          </a:prstGeom>
          <a:noFill/>
        </p:spPr>
        <p:txBody>
          <a:bodyPr wrap="none" rtlCol="0">
            <a:spAutoFit/>
          </a:bodyPr>
          <a:lstStyle/>
          <a:p>
            <a:pPr algn="ctr"/>
            <a:r>
              <a:rPr lang="ja-JP" altLang="en-US" sz="3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海洋底</a:t>
            </a:r>
            <a:endParaRPr lang="ja-JP" altLang="en-US" sz="3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p:cNvSpPr txBox="1"/>
          <p:nvPr/>
        </p:nvSpPr>
        <p:spPr>
          <a:xfrm>
            <a:off x="5496347" y="7364457"/>
            <a:ext cx="304089" cy="138499"/>
          </a:xfrm>
          <a:prstGeom prst="rect">
            <a:avLst/>
          </a:prstGeom>
          <a:noFill/>
        </p:spPr>
        <p:txBody>
          <a:bodyPr wrap="square" rtlCol="0">
            <a:spAutoFit/>
          </a:bodyPr>
          <a:lstStyle/>
          <a:p>
            <a:pPr algn="ctr"/>
            <a:r>
              <a:rPr lang="ja-JP" altLang="en-US" sz="3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氷床</a:t>
            </a:r>
            <a:endParaRPr lang="ja-JP" altLang="en-US" sz="3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5558989" y="7545690"/>
            <a:ext cx="261610" cy="138499"/>
          </a:xfrm>
          <a:prstGeom prst="rect">
            <a:avLst/>
          </a:prstGeom>
          <a:noFill/>
        </p:spPr>
        <p:txBody>
          <a:bodyPr wrap="none" rtlCol="0">
            <a:spAutoFit/>
          </a:bodyPr>
          <a:lstStyle/>
          <a:p>
            <a:pPr algn="ctr"/>
            <a:r>
              <a:rPr lang="ja-JP" altLang="en-US" sz="3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岩盤</a:t>
            </a:r>
            <a:endParaRPr lang="ja-JP" altLang="en-US" sz="3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descr="画面の領域"/>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3651591" y="6820479"/>
            <a:ext cx="2953961" cy="1348696"/>
          </a:xfrm>
          <a:prstGeom prst="rect">
            <a:avLst/>
          </a:prstGeom>
          <a:ln w="9525">
            <a:solidFill>
              <a:schemeClr val="accent1">
                <a:lumMod val="75000"/>
              </a:schemeClr>
            </a:solidFill>
          </a:ln>
        </p:spPr>
      </p:pic>
    </p:spTree>
    <p:extLst>
      <p:ext uri="{BB962C8B-B14F-4D97-AF65-F5344CB8AC3E}">
        <p14:creationId xmlns:p14="http://schemas.microsoft.com/office/powerpoint/2010/main" val="1161492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35">
            <a:extLst>
              <a:ext uri="{FF2B5EF4-FFF2-40B4-BE49-F238E27FC236}">
                <a16:creationId xmlns:a16="http://schemas.microsoft.com/office/drawing/2014/main" xmlns="" id="{6F500B17-AF85-294A-A9C3-07F7319B1EEB}"/>
              </a:ext>
            </a:extLst>
          </p:cNvPr>
          <p:cNvSpPr txBox="1">
            <a:spLocks/>
          </p:cNvSpPr>
          <p:nvPr/>
        </p:nvSpPr>
        <p:spPr>
          <a:xfrm>
            <a:off x="0" y="286715"/>
            <a:ext cx="6858000" cy="408214"/>
          </a:xfrm>
          <a:prstGeom prst="rect">
            <a:avLst/>
          </a:prstGeom>
          <a:solidFill>
            <a:srgbClr val="1FA339"/>
          </a:solidFill>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ctr" defTabSz="578358" rtl="0" latinLnBrk="0">
              <a:lnSpc>
                <a:spcPct val="100000"/>
              </a:lnSpc>
              <a:spcBef>
                <a:spcPts val="0"/>
              </a:spcBef>
              <a:spcAft>
                <a:spcPts val="0"/>
              </a:spcAft>
              <a:buClrTx/>
              <a:buSzTx/>
              <a:buFontTx/>
              <a:buNone/>
              <a:tabLst/>
              <a:defRPr sz="7919"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578358" rtl="0" eaLnBrk="1" fontAlgn="auto" latinLnBrk="0" hangingPunct="1">
              <a:lnSpc>
                <a:spcPct val="100000"/>
              </a:lnSpc>
              <a:spcBef>
                <a:spcPts val="0"/>
              </a:spcBef>
              <a:spcAft>
                <a:spcPts val="0"/>
              </a:spcAft>
              <a:buClrTx/>
              <a:buSzTx/>
              <a:buFontTx/>
              <a:buNone/>
              <a:tabLst/>
              <a:defRPr/>
            </a:pPr>
            <a:r>
              <a:rPr kumimoji="0" lang="ja-JP" altLang="en-US" sz="1400" kern="0">
                <a:solidFill>
                  <a:srgbClr val="FFFFFF"/>
                </a:solidFill>
              </a:rPr>
              <a:t>調査カードの解説</a:t>
            </a:r>
            <a:endParaRPr kumimoji="0" lang="en-US" altLang="ja-JP" sz="1400" b="1" i="0" u="none" strike="noStrike" kern="0" cap="none" spc="0" normalizeH="0" baseline="0" noProof="0" dirty="0">
              <a:ln>
                <a:noFill/>
              </a:ln>
              <a:solidFill>
                <a:srgbClr val="FFFFFF"/>
              </a:solidFill>
              <a:effectLst/>
              <a:uLnTx/>
              <a:uFillTx/>
              <a:latin typeface="Yu Gothic" panose="020B0400000000000000" pitchFamily="34" charset="-128"/>
              <a:ea typeface="Yu Gothic" panose="020B0400000000000000" pitchFamily="34" charset="-128"/>
              <a:sym typeface="ヒラギノ角ゴ ProN W3"/>
            </a:endParaRPr>
          </a:p>
        </p:txBody>
      </p:sp>
      <p:graphicFrame>
        <p:nvGraphicFramePr>
          <p:cNvPr id="2" name="表 1">
            <a:extLst>
              <a:ext uri="{FF2B5EF4-FFF2-40B4-BE49-F238E27FC236}">
                <a16:creationId xmlns:a16="http://schemas.microsoft.com/office/drawing/2014/main" xmlns="" id="{080E9540-27E3-2343-B0C7-3D74F2B3FE25}"/>
              </a:ext>
            </a:extLst>
          </p:cNvPr>
          <p:cNvGraphicFramePr>
            <a:graphicFrameLocks noGrp="1"/>
          </p:cNvGraphicFramePr>
          <p:nvPr>
            <p:extLst>
              <p:ext uri="{D42A27DB-BD31-4B8C-83A1-F6EECF244321}">
                <p14:modId xmlns:p14="http://schemas.microsoft.com/office/powerpoint/2010/main" val="2747274494"/>
              </p:ext>
            </p:extLst>
          </p:nvPr>
        </p:nvGraphicFramePr>
        <p:xfrm>
          <a:off x="247136" y="834081"/>
          <a:ext cx="6361482" cy="8775425"/>
        </p:xfrm>
        <a:graphic>
          <a:graphicData uri="http://schemas.openxmlformats.org/drawingml/2006/table">
            <a:tbl>
              <a:tblPr firstRow="1" bandRow="1">
                <a:tableStyleId>{5C22544A-7EE6-4342-B048-85BDC9FD1C3A}</a:tableStyleId>
              </a:tblPr>
              <a:tblGrid>
                <a:gridCol w="2154254">
                  <a:extLst>
                    <a:ext uri="{9D8B030D-6E8A-4147-A177-3AD203B41FA5}">
                      <a16:colId xmlns:a16="http://schemas.microsoft.com/office/drawing/2014/main" xmlns="" val="4166855713"/>
                    </a:ext>
                  </a:extLst>
                </a:gridCol>
                <a:gridCol w="2138622">
                  <a:extLst>
                    <a:ext uri="{9D8B030D-6E8A-4147-A177-3AD203B41FA5}">
                      <a16:colId xmlns:a16="http://schemas.microsoft.com/office/drawing/2014/main" xmlns="" val="627279583"/>
                    </a:ext>
                  </a:extLst>
                </a:gridCol>
                <a:gridCol w="2068606">
                  <a:extLst>
                    <a:ext uri="{9D8B030D-6E8A-4147-A177-3AD203B41FA5}">
                      <a16:colId xmlns:a16="http://schemas.microsoft.com/office/drawing/2014/main" xmlns="" val="31961929"/>
                    </a:ext>
                  </a:extLst>
                </a:gridCol>
              </a:tblGrid>
              <a:tr h="436648">
                <a:tc>
                  <a:txBody>
                    <a:bodyPr/>
                    <a:lstStyle/>
                    <a:p>
                      <a:pPr algn="ctr" fontAlgn="b"/>
                      <a:r>
                        <a:rPr lang="ja-JP" altLang="en-US" sz="1200" b="1" i="0" u="none" strike="noStrike" dirty="0">
                          <a:solidFill>
                            <a:schemeClr val="bg1"/>
                          </a:solidFill>
                          <a:effectLst/>
                          <a:latin typeface="Yu Gothic" panose="020B0400000000000000" pitchFamily="34" charset="-128"/>
                          <a:ea typeface="Yu Gothic" panose="020B0400000000000000" pitchFamily="34" charset="-128"/>
                        </a:rPr>
                        <a:t>①　海泉村　　　　　　　</a:t>
                      </a: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tcPr>
                </a:tc>
                <a:tc>
                  <a:txBody>
                    <a:bodyPr/>
                    <a:lstStyle/>
                    <a:p>
                      <a:pPr algn="ctr" fontAlgn="b"/>
                      <a:r>
                        <a:rPr lang="ja-JP" altLang="en-US" sz="1200" b="1" i="0" u="none" strike="noStrike">
                          <a:solidFill>
                            <a:schemeClr val="bg1"/>
                          </a:solidFill>
                          <a:effectLst/>
                          <a:latin typeface="Yu Gothic" panose="020B0400000000000000" pitchFamily="34" charset="-128"/>
                          <a:ea typeface="Yu Gothic" panose="020B0400000000000000" pitchFamily="34" charset="-128"/>
                        </a:rPr>
                        <a:t>②　水森町　　　　　　　</a:t>
                      </a: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solidFill>
                      <a:srgbClr val="00B050"/>
                    </a:solidFill>
                  </a:tcPr>
                </a:tc>
                <a:tc>
                  <a:txBody>
                    <a:bodyPr/>
                    <a:lstStyle/>
                    <a:p>
                      <a:pPr algn="ctr" fontAlgn="b"/>
                      <a:r>
                        <a:rPr lang="ja-JP" altLang="en-US" sz="1200" b="1" i="0" u="none" strike="noStrike">
                          <a:solidFill>
                            <a:schemeClr val="bg1"/>
                          </a:solidFill>
                          <a:effectLst/>
                          <a:latin typeface="Yu Gothic" panose="020B0400000000000000" pitchFamily="34" charset="-128"/>
                          <a:ea typeface="Yu Gothic" panose="020B0400000000000000" pitchFamily="34" charset="-128"/>
                        </a:rPr>
                        <a:t>③　山ノ中市</a:t>
                      </a: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solidFill>
                      <a:schemeClr val="accent4"/>
                    </a:solidFill>
                  </a:tcPr>
                </a:tc>
                <a:extLst>
                  <a:ext uri="{0D108BD9-81ED-4DB2-BD59-A6C34878D82A}">
                    <a16:rowId xmlns:a16="http://schemas.microsoft.com/office/drawing/2014/main" xmlns="" val="1076031595"/>
                  </a:ext>
                </a:extLst>
              </a:tr>
              <a:tr h="495715">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小さな島で、どこへ行くにも港から近い</a:t>
                      </a:r>
                    </a:p>
                  </a:txBody>
                  <a:tcPr marL="684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大きな湖があり、陸地が少ない</a:t>
                      </a:r>
                    </a:p>
                  </a:txBody>
                  <a:tcPr marL="684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山に囲まれ、市外へ行くには山道しかない</a:t>
                      </a:r>
                    </a:p>
                  </a:txBody>
                  <a:tcPr marL="684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noFill/>
                  </a:tcPr>
                </a:tc>
                <a:extLst>
                  <a:ext uri="{0D108BD9-81ED-4DB2-BD59-A6C34878D82A}">
                    <a16:rowId xmlns:a16="http://schemas.microsoft.com/office/drawing/2014/main" xmlns="" val="1073922173"/>
                  </a:ext>
                </a:extLst>
              </a:tr>
              <a:tr h="818715">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⇒沿岸から</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20</a:t>
                      </a:r>
                      <a:r>
                        <a:rPr lang="en-US" sz="900" b="0" i="0" u="none" strike="noStrike" dirty="0">
                          <a:solidFill>
                            <a:schemeClr val="tx1"/>
                          </a:solidFill>
                          <a:effectLst/>
                          <a:latin typeface="Yu Gothic" panose="020B0400000000000000" pitchFamily="34" charset="-128"/>
                          <a:ea typeface="Yu Gothic" panose="020B0400000000000000" pitchFamily="34" charset="-128"/>
                        </a:rPr>
                        <a:t>km</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を目安にした範囲</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は</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輸送面</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で好ましい</a:t>
                      </a: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地上施設の建設には</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1</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2㎢</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あれば</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よ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く</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、現在の地方自治体はこれ以上</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の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面積</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を有している）</a:t>
                      </a: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⇒好ましくないわけではないが、</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道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路</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建設のコスト等が相対的な</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マイ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ナス</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要因となりうる。総合的に</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他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地点</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と比較する際の議論対象</a:t>
                      </a: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1802508405"/>
                  </a:ext>
                </a:extLst>
              </a:tr>
              <a:tr h="436648">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ウミガメが産卵に来る場所として有名</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湖でとれる魚が特産品</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特産品のりんごが全国的に有名</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4230558707"/>
                  </a:ext>
                </a:extLst>
              </a:tr>
              <a:tr h="436648">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1176569505"/>
                  </a:ext>
                </a:extLst>
              </a:tr>
              <a:tr h="436648">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隆起が激しく、独特の景色が撮影スポットとして有名</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地下水の量が非常に多い</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dirty="0">
                          <a:solidFill>
                            <a:schemeClr val="tx1"/>
                          </a:solidFill>
                          <a:effectLst/>
                          <a:latin typeface="Yu Gothic" panose="020B0400000000000000" pitchFamily="34" charset="-128"/>
                          <a:ea typeface="Yu Gothic" panose="020B0400000000000000" pitchFamily="34" charset="-128"/>
                        </a:rPr>
                        <a:t>山崩れが繰り返し起こっている</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1173717010"/>
                  </a:ext>
                </a:extLst>
              </a:tr>
              <a:tr h="980215">
                <a:tc>
                  <a:txBody>
                    <a:bodyPr/>
                    <a:lstStyle/>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⇒埋設後の長期に、著しい隆起と侵食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によって、処分場が地表に接近する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ことを避ける必要ある</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∴好ましくない特性</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⇒現在の土木技術により湧水には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十分</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対応</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できる</a:t>
                      </a: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操業中は地上施設が山崩れに</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より</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破壊</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されないようにする</a:t>
                      </a:r>
                      <a:r>
                        <a:rPr lang="ja-JP" altLang="en-US" sz="900" b="0" i="0" u="none" strike="noStrike" dirty="0" err="1" smtClean="0">
                          <a:solidFill>
                            <a:schemeClr val="tx1"/>
                          </a:solidFill>
                          <a:effectLst/>
                          <a:latin typeface="Yu Gothic" panose="020B0400000000000000" pitchFamily="34" charset="-128"/>
                          <a:ea typeface="Yu Gothic" panose="020B0400000000000000" pitchFamily="34" charset="-128"/>
                        </a:rPr>
                        <a:t>必要があ</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∴法面補強等により対応できると考えられるが、対応コストと災害リスクは総合的に他地点と比較する際の議論</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対象</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383814297"/>
                  </a:ext>
                </a:extLst>
              </a:tr>
              <a:tr h="436648">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周辺の海はホエールウォッチングができる</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大型のカブトムシやクワガタムシがよく見つかる</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戦国時代の山城跡が多く残っている</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1051483955"/>
                  </a:ext>
                </a:extLst>
              </a:tr>
              <a:tr h="436648">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1072428323"/>
                  </a:ext>
                </a:extLst>
              </a:tr>
              <a:tr h="436648">
                <a:tc>
                  <a:txBody>
                    <a:bodyPr/>
                    <a:lstStyle/>
                    <a:p>
                      <a:pPr algn="l" fontAlgn="t"/>
                      <a:r>
                        <a:rPr lang="ja-JP" altLang="en-US" sz="900" b="1" i="0" u="none" strike="noStrike" dirty="0">
                          <a:solidFill>
                            <a:schemeClr val="tx1"/>
                          </a:solidFill>
                          <a:effectLst/>
                          <a:latin typeface="Yu Gothic" panose="020B0400000000000000" pitchFamily="34" charset="-128"/>
                          <a:ea typeface="Yu Gothic" panose="020B0400000000000000" pitchFamily="34" charset="-128"/>
                        </a:rPr>
                        <a:t>大きな活断層が見つかった</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地下水の水質は中性</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活断層は見つからなかった</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2984740452"/>
                  </a:ext>
                </a:extLst>
              </a:tr>
              <a:tr h="818715">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⇒処分場の破壊、断層のずれに伴う</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透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水性</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の増加により閉じ込め機能が</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失</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われないよう活断層</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の周辺を避ける</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∴避けるべき特性</a:t>
                      </a: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⇒地下水が</a:t>
                      </a:r>
                      <a:r>
                        <a:rPr lang="en-US" sz="900" b="0" i="0" u="none" strike="noStrike" dirty="0">
                          <a:solidFill>
                            <a:schemeClr val="tx1"/>
                          </a:solidFill>
                          <a:effectLst/>
                          <a:latin typeface="Yu Gothic" panose="020B0400000000000000" pitchFamily="34" charset="-128"/>
                          <a:ea typeface="Yu Gothic" panose="020B0400000000000000" pitchFamily="34" charset="-128"/>
                        </a:rPr>
                        <a:t>pH4.8</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未満である場合等は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緩衝材</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の変質やガラス固化体の</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溶解</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速度</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の促進などをもたらす</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∴地下水は中性なので問題はない</a:t>
                      </a: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⇒処分場の破壊、断層のずれに</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伴う</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透水性</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の増加により閉じ込め</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機能</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が</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失われないよう、活断層の</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周辺</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を</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避ける</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∴見つからなかったので問題はない</a:t>
                      </a: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2081941004"/>
                  </a:ext>
                </a:extLst>
              </a:tr>
              <a:tr h="436648">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地下の地盤を調べたら、非常に硬かった</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活断層は見つからなかった</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地下水の性質は中性</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171293553"/>
                  </a:ext>
                </a:extLst>
              </a:tr>
              <a:tr h="818715">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⇒更新世中期（約</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78</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万年前）以降の</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地</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層</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はまだ柔らかく</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r>
                        <a:rPr lang="ja-JP" altLang="en-US" sz="900" dirty="0" smtClean="0">
                          <a:effectLst/>
                        </a:rPr>
                        <a:t>地表から</a:t>
                      </a:r>
                      <a:r>
                        <a:rPr lang="en-US" altLang="ja-JP" sz="900" dirty="0" smtClean="0">
                          <a:effectLst/>
                        </a:rPr>
                        <a:t>300</a:t>
                      </a:r>
                      <a:r>
                        <a:rPr lang="ja-JP" altLang="en-US" sz="900" dirty="0" smtClean="0">
                          <a:effectLst/>
                        </a:rPr>
                        <a:t>ｍ以</a:t>
                      </a:r>
                      <a:endParaRPr lang="en-US" altLang="ja-JP" sz="900" dirty="0" smtClean="0">
                        <a:effectLst/>
                      </a:endParaRPr>
                    </a:p>
                    <a:p>
                      <a:pPr algn="l" fontAlgn="t"/>
                      <a:r>
                        <a:rPr lang="ja-JP" altLang="en-US" sz="900" dirty="0" smtClean="0">
                          <a:effectLst/>
                        </a:rPr>
                        <a:t>　上深くまで</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分布</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している範囲は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避け</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る必要がある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∴非常に硬い</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ので問題はない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⇒処分場の破壊、断層のずれに伴う</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透</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水性</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の増加により閉じ込め機能が</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失</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われないよう活断層</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の周辺を避ける</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∴見つからなかったので問題はない</a:t>
                      </a: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⇒地下水が</a:t>
                      </a:r>
                      <a:r>
                        <a:rPr lang="en-US" sz="900" b="0" i="0" u="none" strike="noStrike" dirty="0">
                          <a:solidFill>
                            <a:schemeClr val="tx1"/>
                          </a:solidFill>
                          <a:effectLst/>
                          <a:latin typeface="Yu Gothic" panose="020B0400000000000000" pitchFamily="34" charset="-128"/>
                          <a:ea typeface="Yu Gothic" panose="020B0400000000000000" pitchFamily="34" charset="-128"/>
                        </a:rPr>
                        <a:t>pH4.8</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未満である場合等</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は</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baseline="0" dirty="0" smtClean="0">
                          <a:solidFill>
                            <a:schemeClr val="tx1"/>
                          </a:solidFill>
                          <a:effectLst/>
                          <a:latin typeface="Yu Gothic" panose="020B0400000000000000" pitchFamily="34" charset="-128"/>
                          <a:ea typeface="Yu Gothic" panose="020B0400000000000000" pitchFamily="34" charset="-128"/>
                        </a:rPr>
                        <a:t>  </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緩衝材</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の変質やガラス固化体</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の溶解 </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en-US" altLang="ja-JP" sz="900" b="0" i="0" u="none" strike="noStrike" dirty="0" smtClean="0">
                          <a:solidFill>
                            <a:schemeClr val="tx1"/>
                          </a:solidFill>
                          <a:effectLst/>
                          <a:latin typeface="Yu Gothic" panose="020B0400000000000000" pitchFamily="34" charset="-128"/>
                          <a:ea typeface="Yu Gothic" panose="020B0400000000000000" pitchFamily="34" charset="-128"/>
                        </a:rPr>
                        <a:t>  </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速度の促進などをもたらす</a:t>
                      </a:r>
                      <a:b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∴地下水は中性なので問題はない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3046679458"/>
                  </a:ext>
                </a:extLst>
              </a:tr>
              <a:tr h="432714">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地下水の水質は中性</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地下の地盤を調べたら、非常に硬かった</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地下の地盤を調べたら、非常に硬かった</a:t>
                      </a:r>
                    </a:p>
                  </a:txBody>
                  <a:tcPr marL="720000" marR="72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2816294460"/>
                  </a:ext>
                </a:extLst>
              </a:tr>
              <a:tr h="818715">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⇒地下水が</a:t>
                      </a:r>
                      <a:r>
                        <a:rPr lang="en-US" sz="900" b="0" i="0" u="none" strike="noStrike" dirty="0">
                          <a:solidFill>
                            <a:schemeClr val="tx1"/>
                          </a:solidFill>
                          <a:effectLst/>
                          <a:latin typeface="Yu Gothic" panose="020B0400000000000000" pitchFamily="34" charset="-128"/>
                          <a:ea typeface="Yu Gothic" panose="020B0400000000000000" pitchFamily="34" charset="-128"/>
                        </a:rPr>
                        <a:t>pH4.8</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未満である場合等は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緩衝材</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の変質やガラス固化体の</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溶解</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速度</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の促進などをもたらす</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∴地下水は中性なので問題はない</a:t>
                      </a: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⇒更新世中期（約</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78</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万年前）以降</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の</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地層</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はまだ柔らかく</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r>
                        <a:rPr lang="ja-JP" altLang="en-US" sz="900" dirty="0" smtClean="0">
                          <a:effectLst/>
                        </a:rPr>
                        <a:t>地表から</a:t>
                      </a:r>
                      <a:r>
                        <a:rPr lang="en-US" altLang="ja-JP" sz="900" dirty="0" smtClean="0">
                          <a:effectLst/>
                        </a:rPr>
                        <a:t>300</a:t>
                      </a:r>
                    </a:p>
                    <a:p>
                      <a:pPr algn="l" fontAlgn="t"/>
                      <a:r>
                        <a:rPr lang="ja-JP" altLang="en-US" sz="900" dirty="0" smtClean="0">
                          <a:effectLst/>
                        </a:rPr>
                        <a:t>　ｍ以上深くまで</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分布</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している</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範囲</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は避ける必要がある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∴非常に硬い</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ので問題はない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⇒更新世中期（約</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78</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万年前）以降</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の</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地層</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はまだ柔らかく</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r>
                        <a:rPr lang="ja-JP" altLang="en-US" sz="900" dirty="0" smtClean="0">
                          <a:effectLst/>
                        </a:rPr>
                        <a:t>地表から</a:t>
                      </a:r>
                      <a:r>
                        <a:rPr lang="en-US" altLang="ja-JP" sz="900" dirty="0" smtClean="0">
                          <a:effectLst/>
                        </a:rPr>
                        <a:t>300</a:t>
                      </a:r>
                    </a:p>
                    <a:p>
                      <a:pPr algn="l" fontAlgn="t"/>
                      <a:r>
                        <a:rPr lang="ja-JP" altLang="en-US" sz="900" dirty="0" smtClean="0">
                          <a:effectLst/>
                        </a:rPr>
                        <a:t>　ｍ以上深くまで</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分布</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している</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範は</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避ける必要</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がある</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∴非常に硬い</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ので問題はない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72000" marR="72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2849642620"/>
                  </a:ext>
                </a:extLst>
              </a:tr>
            </a:tbl>
          </a:graphicData>
        </a:graphic>
      </p:graphicFrame>
      <p:pic>
        <p:nvPicPr>
          <p:cNvPr id="7" name="図 6">
            <a:extLst>
              <a:ext uri="{FF2B5EF4-FFF2-40B4-BE49-F238E27FC236}">
                <a16:creationId xmlns:a16="http://schemas.microsoft.com/office/drawing/2014/main" xmlns="" id="{8CF12C90-B89F-824D-AC33-337B9E6A79B1}"/>
              </a:ext>
            </a:extLst>
          </p:cNvPr>
          <p:cNvPicPr>
            <a:picLocks noChangeAspect="1"/>
          </p:cNvPicPr>
          <p:nvPr/>
        </p:nvPicPr>
        <p:blipFill>
          <a:blip r:embed="rId3"/>
          <a:stretch>
            <a:fillRect/>
          </a:stretch>
        </p:blipFill>
        <p:spPr>
          <a:xfrm>
            <a:off x="308919" y="1329725"/>
            <a:ext cx="580767" cy="352465"/>
          </a:xfrm>
          <a:prstGeom prst="rect">
            <a:avLst/>
          </a:prstGeom>
        </p:spPr>
      </p:pic>
      <p:pic>
        <p:nvPicPr>
          <p:cNvPr id="9" name="図 8">
            <a:extLst>
              <a:ext uri="{FF2B5EF4-FFF2-40B4-BE49-F238E27FC236}">
                <a16:creationId xmlns:a16="http://schemas.microsoft.com/office/drawing/2014/main" xmlns="" id="{55E85101-9282-964A-A31C-FC41F9BDF963}"/>
              </a:ext>
            </a:extLst>
          </p:cNvPr>
          <p:cNvPicPr>
            <a:picLocks noChangeAspect="1"/>
          </p:cNvPicPr>
          <p:nvPr/>
        </p:nvPicPr>
        <p:blipFill>
          <a:blip r:embed="rId4"/>
          <a:stretch>
            <a:fillRect/>
          </a:stretch>
        </p:blipFill>
        <p:spPr>
          <a:xfrm>
            <a:off x="308919" y="2639541"/>
            <a:ext cx="580766" cy="352465"/>
          </a:xfrm>
          <a:prstGeom prst="rect">
            <a:avLst/>
          </a:prstGeom>
        </p:spPr>
      </p:pic>
      <p:pic>
        <p:nvPicPr>
          <p:cNvPr id="10" name="図 9">
            <a:extLst>
              <a:ext uri="{FF2B5EF4-FFF2-40B4-BE49-F238E27FC236}">
                <a16:creationId xmlns:a16="http://schemas.microsoft.com/office/drawing/2014/main" xmlns="" id="{CD41C764-32E9-8046-B2F8-1849C96072B6}"/>
              </a:ext>
            </a:extLst>
          </p:cNvPr>
          <p:cNvPicPr>
            <a:picLocks noChangeAspect="1"/>
          </p:cNvPicPr>
          <p:nvPr/>
        </p:nvPicPr>
        <p:blipFill>
          <a:blip r:embed="rId5"/>
          <a:stretch>
            <a:fillRect/>
          </a:stretch>
        </p:blipFill>
        <p:spPr>
          <a:xfrm>
            <a:off x="308919" y="3532876"/>
            <a:ext cx="580766" cy="352465"/>
          </a:xfrm>
          <a:prstGeom prst="rect">
            <a:avLst/>
          </a:prstGeom>
        </p:spPr>
      </p:pic>
      <p:pic>
        <p:nvPicPr>
          <p:cNvPr id="11" name="図 10">
            <a:extLst>
              <a:ext uri="{FF2B5EF4-FFF2-40B4-BE49-F238E27FC236}">
                <a16:creationId xmlns:a16="http://schemas.microsoft.com/office/drawing/2014/main" xmlns="" id="{19D611CC-BF8A-2F4A-AE1A-7BA5CC93F47F}"/>
              </a:ext>
            </a:extLst>
          </p:cNvPr>
          <p:cNvPicPr>
            <a:picLocks noChangeAspect="1"/>
          </p:cNvPicPr>
          <p:nvPr/>
        </p:nvPicPr>
        <p:blipFill>
          <a:blip r:embed="rId6"/>
          <a:stretch>
            <a:fillRect/>
          </a:stretch>
        </p:blipFill>
        <p:spPr>
          <a:xfrm>
            <a:off x="308919" y="4981251"/>
            <a:ext cx="580766" cy="352465"/>
          </a:xfrm>
          <a:prstGeom prst="rect">
            <a:avLst/>
          </a:prstGeom>
        </p:spPr>
      </p:pic>
      <p:pic>
        <p:nvPicPr>
          <p:cNvPr id="13" name="図 12">
            <a:extLst>
              <a:ext uri="{FF2B5EF4-FFF2-40B4-BE49-F238E27FC236}">
                <a16:creationId xmlns:a16="http://schemas.microsoft.com/office/drawing/2014/main" xmlns="" id="{76C39596-BCBB-FF41-865A-02834698DC21}"/>
              </a:ext>
            </a:extLst>
          </p:cNvPr>
          <p:cNvPicPr>
            <a:picLocks noChangeAspect="1"/>
          </p:cNvPicPr>
          <p:nvPr/>
        </p:nvPicPr>
        <p:blipFill>
          <a:blip r:embed="rId7"/>
          <a:stretch>
            <a:fillRect/>
          </a:stretch>
        </p:blipFill>
        <p:spPr>
          <a:xfrm>
            <a:off x="308919" y="5848463"/>
            <a:ext cx="580766" cy="352465"/>
          </a:xfrm>
          <a:prstGeom prst="rect">
            <a:avLst/>
          </a:prstGeom>
        </p:spPr>
      </p:pic>
      <p:pic>
        <p:nvPicPr>
          <p:cNvPr id="14" name="図 13">
            <a:extLst>
              <a:ext uri="{FF2B5EF4-FFF2-40B4-BE49-F238E27FC236}">
                <a16:creationId xmlns:a16="http://schemas.microsoft.com/office/drawing/2014/main" xmlns="" id="{B9FFB189-EE7B-1D40-AF92-916C64432555}"/>
              </a:ext>
            </a:extLst>
          </p:cNvPr>
          <p:cNvPicPr>
            <a:picLocks noChangeAspect="1"/>
          </p:cNvPicPr>
          <p:nvPr/>
        </p:nvPicPr>
        <p:blipFill>
          <a:blip r:embed="rId8"/>
          <a:stretch>
            <a:fillRect/>
          </a:stretch>
        </p:blipFill>
        <p:spPr>
          <a:xfrm>
            <a:off x="308919" y="7097474"/>
            <a:ext cx="580767" cy="350051"/>
          </a:xfrm>
          <a:prstGeom prst="rect">
            <a:avLst/>
          </a:prstGeom>
        </p:spPr>
      </p:pic>
      <p:pic>
        <p:nvPicPr>
          <p:cNvPr id="15" name="図 14">
            <a:extLst>
              <a:ext uri="{FF2B5EF4-FFF2-40B4-BE49-F238E27FC236}">
                <a16:creationId xmlns:a16="http://schemas.microsoft.com/office/drawing/2014/main" xmlns="" id="{1C28F9E6-6EE2-9D4A-A6A9-C805C12D32B6}"/>
              </a:ext>
            </a:extLst>
          </p:cNvPr>
          <p:cNvPicPr>
            <a:picLocks noChangeAspect="1"/>
          </p:cNvPicPr>
          <p:nvPr/>
        </p:nvPicPr>
        <p:blipFill>
          <a:blip r:embed="rId9"/>
          <a:stretch>
            <a:fillRect/>
          </a:stretch>
        </p:blipFill>
        <p:spPr>
          <a:xfrm>
            <a:off x="308919" y="8366985"/>
            <a:ext cx="580767" cy="348460"/>
          </a:xfrm>
          <a:prstGeom prst="rect">
            <a:avLst/>
          </a:prstGeom>
        </p:spPr>
      </p:pic>
      <p:pic>
        <p:nvPicPr>
          <p:cNvPr id="16" name="図 15">
            <a:extLst>
              <a:ext uri="{FF2B5EF4-FFF2-40B4-BE49-F238E27FC236}">
                <a16:creationId xmlns:a16="http://schemas.microsoft.com/office/drawing/2014/main" xmlns="" id="{BC621403-BC31-1047-8EC3-E2FE8BD3BF48}"/>
              </a:ext>
            </a:extLst>
          </p:cNvPr>
          <p:cNvPicPr>
            <a:picLocks noChangeAspect="1"/>
          </p:cNvPicPr>
          <p:nvPr/>
        </p:nvPicPr>
        <p:blipFill>
          <a:blip r:embed="rId10"/>
          <a:stretch>
            <a:fillRect/>
          </a:stretch>
        </p:blipFill>
        <p:spPr>
          <a:xfrm>
            <a:off x="2460558" y="1331727"/>
            <a:ext cx="580767" cy="348460"/>
          </a:xfrm>
          <a:prstGeom prst="rect">
            <a:avLst/>
          </a:prstGeom>
        </p:spPr>
      </p:pic>
      <p:pic>
        <p:nvPicPr>
          <p:cNvPr id="17" name="図 16">
            <a:extLst>
              <a:ext uri="{FF2B5EF4-FFF2-40B4-BE49-F238E27FC236}">
                <a16:creationId xmlns:a16="http://schemas.microsoft.com/office/drawing/2014/main" xmlns="" id="{6013D283-790C-B049-99B3-9A27341091DB}"/>
              </a:ext>
            </a:extLst>
          </p:cNvPr>
          <p:cNvPicPr>
            <a:picLocks noChangeAspect="1"/>
          </p:cNvPicPr>
          <p:nvPr/>
        </p:nvPicPr>
        <p:blipFill>
          <a:blip r:embed="rId11"/>
          <a:stretch>
            <a:fillRect/>
          </a:stretch>
        </p:blipFill>
        <p:spPr>
          <a:xfrm>
            <a:off x="2460558" y="2641544"/>
            <a:ext cx="580766" cy="348459"/>
          </a:xfrm>
          <a:prstGeom prst="rect">
            <a:avLst/>
          </a:prstGeom>
        </p:spPr>
      </p:pic>
      <p:pic>
        <p:nvPicPr>
          <p:cNvPr id="18" name="図 17">
            <a:extLst>
              <a:ext uri="{FF2B5EF4-FFF2-40B4-BE49-F238E27FC236}">
                <a16:creationId xmlns:a16="http://schemas.microsoft.com/office/drawing/2014/main" xmlns="" id="{DAB8DCE9-2AA4-DF40-92DF-9466BDECB5D2}"/>
              </a:ext>
            </a:extLst>
          </p:cNvPr>
          <p:cNvPicPr>
            <a:picLocks noChangeAspect="1"/>
          </p:cNvPicPr>
          <p:nvPr/>
        </p:nvPicPr>
        <p:blipFill>
          <a:blip r:embed="rId12"/>
          <a:stretch>
            <a:fillRect/>
          </a:stretch>
        </p:blipFill>
        <p:spPr>
          <a:xfrm>
            <a:off x="2460558" y="3534879"/>
            <a:ext cx="580766" cy="348459"/>
          </a:xfrm>
          <a:prstGeom prst="rect">
            <a:avLst/>
          </a:prstGeom>
        </p:spPr>
      </p:pic>
      <p:pic>
        <p:nvPicPr>
          <p:cNvPr id="19" name="図 18">
            <a:extLst>
              <a:ext uri="{FF2B5EF4-FFF2-40B4-BE49-F238E27FC236}">
                <a16:creationId xmlns:a16="http://schemas.microsoft.com/office/drawing/2014/main" xmlns="" id="{89918C75-0204-5748-A8F1-930FF13BD348}"/>
              </a:ext>
            </a:extLst>
          </p:cNvPr>
          <p:cNvPicPr>
            <a:picLocks noChangeAspect="1"/>
          </p:cNvPicPr>
          <p:nvPr/>
        </p:nvPicPr>
        <p:blipFill>
          <a:blip r:embed="rId13"/>
          <a:stretch>
            <a:fillRect/>
          </a:stretch>
        </p:blipFill>
        <p:spPr>
          <a:xfrm>
            <a:off x="2460558" y="4981251"/>
            <a:ext cx="580766" cy="352464"/>
          </a:xfrm>
          <a:prstGeom prst="rect">
            <a:avLst/>
          </a:prstGeom>
        </p:spPr>
      </p:pic>
      <p:pic>
        <p:nvPicPr>
          <p:cNvPr id="20" name="図 19">
            <a:extLst>
              <a:ext uri="{FF2B5EF4-FFF2-40B4-BE49-F238E27FC236}">
                <a16:creationId xmlns:a16="http://schemas.microsoft.com/office/drawing/2014/main" xmlns="" id="{E977D4EC-A1B5-D943-A3EE-597A6889BEE2}"/>
              </a:ext>
            </a:extLst>
          </p:cNvPr>
          <p:cNvPicPr>
            <a:picLocks noChangeAspect="1"/>
          </p:cNvPicPr>
          <p:nvPr/>
        </p:nvPicPr>
        <p:blipFill>
          <a:blip r:embed="rId9"/>
          <a:stretch>
            <a:fillRect/>
          </a:stretch>
        </p:blipFill>
        <p:spPr>
          <a:xfrm>
            <a:off x="2460558" y="5850466"/>
            <a:ext cx="580766" cy="348459"/>
          </a:xfrm>
          <a:prstGeom prst="rect">
            <a:avLst/>
          </a:prstGeom>
        </p:spPr>
      </p:pic>
      <p:pic>
        <p:nvPicPr>
          <p:cNvPr id="21" name="図 20">
            <a:extLst>
              <a:ext uri="{FF2B5EF4-FFF2-40B4-BE49-F238E27FC236}">
                <a16:creationId xmlns:a16="http://schemas.microsoft.com/office/drawing/2014/main" xmlns="" id="{6EC635C3-8472-C741-9AEC-A74A53E17732}"/>
              </a:ext>
            </a:extLst>
          </p:cNvPr>
          <p:cNvPicPr>
            <a:picLocks noChangeAspect="1"/>
          </p:cNvPicPr>
          <p:nvPr/>
        </p:nvPicPr>
        <p:blipFill>
          <a:blip r:embed="rId14"/>
          <a:stretch>
            <a:fillRect/>
          </a:stretch>
        </p:blipFill>
        <p:spPr>
          <a:xfrm>
            <a:off x="2462547" y="7097474"/>
            <a:ext cx="576788" cy="350051"/>
          </a:xfrm>
          <a:prstGeom prst="rect">
            <a:avLst/>
          </a:prstGeom>
        </p:spPr>
      </p:pic>
      <p:pic>
        <p:nvPicPr>
          <p:cNvPr id="22" name="図 21">
            <a:extLst>
              <a:ext uri="{FF2B5EF4-FFF2-40B4-BE49-F238E27FC236}">
                <a16:creationId xmlns:a16="http://schemas.microsoft.com/office/drawing/2014/main" xmlns="" id="{0C6BC234-861C-1D4D-98AC-DEB33AE50D64}"/>
              </a:ext>
            </a:extLst>
          </p:cNvPr>
          <p:cNvPicPr>
            <a:picLocks noChangeAspect="1"/>
          </p:cNvPicPr>
          <p:nvPr/>
        </p:nvPicPr>
        <p:blipFill>
          <a:blip r:embed="rId15"/>
          <a:stretch>
            <a:fillRect/>
          </a:stretch>
        </p:blipFill>
        <p:spPr>
          <a:xfrm>
            <a:off x="2463858" y="8366985"/>
            <a:ext cx="574167" cy="348460"/>
          </a:xfrm>
          <a:prstGeom prst="rect">
            <a:avLst/>
          </a:prstGeom>
        </p:spPr>
      </p:pic>
      <p:pic>
        <p:nvPicPr>
          <p:cNvPr id="23" name="図 22">
            <a:extLst>
              <a:ext uri="{FF2B5EF4-FFF2-40B4-BE49-F238E27FC236}">
                <a16:creationId xmlns:a16="http://schemas.microsoft.com/office/drawing/2014/main" xmlns="" id="{B16952C2-2EC6-194B-9C7B-5DC10D90B838}"/>
              </a:ext>
            </a:extLst>
          </p:cNvPr>
          <p:cNvPicPr>
            <a:picLocks noChangeAspect="1"/>
          </p:cNvPicPr>
          <p:nvPr/>
        </p:nvPicPr>
        <p:blipFill>
          <a:blip r:embed="rId16"/>
          <a:stretch>
            <a:fillRect/>
          </a:stretch>
        </p:blipFill>
        <p:spPr>
          <a:xfrm>
            <a:off x="4612197" y="1329725"/>
            <a:ext cx="580766" cy="352465"/>
          </a:xfrm>
          <a:prstGeom prst="rect">
            <a:avLst/>
          </a:prstGeom>
        </p:spPr>
      </p:pic>
      <p:pic>
        <p:nvPicPr>
          <p:cNvPr id="24" name="図 23">
            <a:extLst>
              <a:ext uri="{FF2B5EF4-FFF2-40B4-BE49-F238E27FC236}">
                <a16:creationId xmlns:a16="http://schemas.microsoft.com/office/drawing/2014/main" xmlns="" id="{94210061-0F3D-5641-B585-1BB4000F2F99}"/>
              </a:ext>
            </a:extLst>
          </p:cNvPr>
          <p:cNvPicPr>
            <a:picLocks noChangeAspect="1"/>
          </p:cNvPicPr>
          <p:nvPr/>
        </p:nvPicPr>
        <p:blipFill>
          <a:blip r:embed="rId17"/>
          <a:stretch>
            <a:fillRect/>
          </a:stretch>
        </p:blipFill>
        <p:spPr>
          <a:xfrm>
            <a:off x="4612197" y="2639541"/>
            <a:ext cx="580766" cy="352464"/>
          </a:xfrm>
          <a:prstGeom prst="rect">
            <a:avLst/>
          </a:prstGeom>
        </p:spPr>
      </p:pic>
      <p:pic>
        <p:nvPicPr>
          <p:cNvPr id="25" name="図 24">
            <a:extLst>
              <a:ext uri="{FF2B5EF4-FFF2-40B4-BE49-F238E27FC236}">
                <a16:creationId xmlns:a16="http://schemas.microsoft.com/office/drawing/2014/main" xmlns="" id="{063E4558-6D33-3D48-97EE-78ED55FEAFD8}"/>
              </a:ext>
            </a:extLst>
          </p:cNvPr>
          <p:cNvPicPr>
            <a:picLocks noChangeAspect="1"/>
          </p:cNvPicPr>
          <p:nvPr/>
        </p:nvPicPr>
        <p:blipFill>
          <a:blip r:embed="rId18"/>
          <a:stretch>
            <a:fillRect/>
          </a:stretch>
        </p:blipFill>
        <p:spPr>
          <a:xfrm>
            <a:off x="4612197" y="3534879"/>
            <a:ext cx="580766" cy="348459"/>
          </a:xfrm>
          <a:prstGeom prst="rect">
            <a:avLst/>
          </a:prstGeom>
        </p:spPr>
      </p:pic>
      <p:pic>
        <p:nvPicPr>
          <p:cNvPr id="26" name="図 25">
            <a:extLst>
              <a:ext uri="{FF2B5EF4-FFF2-40B4-BE49-F238E27FC236}">
                <a16:creationId xmlns:a16="http://schemas.microsoft.com/office/drawing/2014/main" xmlns="" id="{9DFB8709-2F1F-2C42-B794-187BCAE560BB}"/>
              </a:ext>
            </a:extLst>
          </p:cNvPr>
          <p:cNvPicPr>
            <a:picLocks noChangeAspect="1"/>
          </p:cNvPicPr>
          <p:nvPr/>
        </p:nvPicPr>
        <p:blipFill>
          <a:blip r:embed="rId19"/>
          <a:stretch>
            <a:fillRect/>
          </a:stretch>
        </p:blipFill>
        <p:spPr>
          <a:xfrm>
            <a:off x="4612197" y="4983254"/>
            <a:ext cx="580766" cy="348459"/>
          </a:xfrm>
          <a:prstGeom prst="rect">
            <a:avLst/>
          </a:prstGeom>
        </p:spPr>
      </p:pic>
      <p:pic>
        <p:nvPicPr>
          <p:cNvPr id="27" name="図 26">
            <a:extLst>
              <a:ext uri="{FF2B5EF4-FFF2-40B4-BE49-F238E27FC236}">
                <a16:creationId xmlns:a16="http://schemas.microsoft.com/office/drawing/2014/main" xmlns="" id="{F71D7DCD-CD72-7C46-A89F-2438786B77D8}"/>
              </a:ext>
            </a:extLst>
          </p:cNvPr>
          <p:cNvPicPr>
            <a:picLocks noChangeAspect="1"/>
          </p:cNvPicPr>
          <p:nvPr/>
        </p:nvPicPr>
        <p:blipFill>
          <a:blip r:embed="rId14"/>
          <a:stretch>
            <a:fillRect/>
          </a:stretch>
        </p:blipFill>
        <p:spPr>
          <a:xfrm>
            <a:off x="4612197" y="5848463"/>
            <a:ext cx="580766" cy="352464"/>
          </a:xfrm>
          <a:prstGeom prst="rect">
            <a:avLst/>
          </a:prstGeom>
        </p:spPr>
      </p:pic>
      <p:pic>
        <p:nvPicPr>
          <p:cNvPr id="28" name="図 27">
            <a:extLst>
              <a:ext uri="{FF2B5EF4-FFF2-40B4-BE49-F238E27FC236}">
                <a16:creationId xmlns:a16="http://schemas.microsoft.com/office/drawing/2014/main" xmlns="" id="{2720DC70-D4B5-E943-8041-8B5D7C4C4A07}"/>
              </a:ext>
            </a:extLst>
          </p:cNvPr>
          <p:cNvPicPr>
            <a:picLocks noChangeAspect="1"/>
          </p:cNvPicPr>
          <p:nvPr/>
        </p:nvPicPr>
        <p:blipFill>
          <a:blip r:embed="rId9"/>
          <a:stretch>
            <a:fillRect/>
          </a:stretch>
        </p:blipFill>
        <p:spPr>
          <a:xfrm>
            <a:off x="4612197" y="7098269"/>
            <a:ext cx="580767" cy="348460"/>
          </a:xfrm>
          <a:prstGeom prst="rect">
            <a:avLst/>
          </a:prstGeom>
        </p:spPr>
      </p:pic>
      <p:pic>
        <p:nvPicPr>
          <p:cNvPr id="29" name="図 28">
            <a:extLst>
              <a:ext uri="{FF2B5EF4-FFF2-40B4-BE49-F238E27FC236}">
                <a16:creationId xmlns:a16="http://schemas.microsoft.com/office/drawing/2014/main" xmlns="" id="{BCC773EC-A657-8E4E-9553-2540C2FF5687}"/>
              </a:ext>
            </a:extLst>
          </p:cNvPr>
          <p:cNvPicPr>
            <a:picLocks noChangeAspect="1"/>
          </p:cNvPicPr>
          <p:nvPr/>
        </p:nvPicPr>
        <p:blipFill>
          <a:blip r:embed="rId20"/>
          <a:stretch>
            <a:fillRect/>
          </a:stretch>
        </p:blipFill>
        <p:spPr>
          <a:xfrm>
            <a:off x="4615497" y="8366985"/>
            <a:ext cx="574167" cy="348460"/>
          </a:xfrm>
          <a:prstGeom prst="rect">
            <a:avLst/>
          </a:prstGeom>
        </p:spPr>
      </p:pic>
      <p:sp>
        <p:nvSpPr>
          <p:cNvPr id="30" name="テキスト ボックス 29"/>
          <p:cNvSpPr txBox="1"/>
          <p:nvPr/>
        </p:nvSpPr>
        <p:spPr>
          <a:xfrm>
            <a:off x="308919" y="9631855"/>
            <a:ext cx="1143242" cy="230832"/>
          </a:xfrm>
          <a:prstGeom prst="rect">
            <a:avLst/>
          </a:prstGeom>
          <a:noFill/>
        </p:spPr>
        <p:txBody>
          <a:bodyPr wrap="square" rtlCol="0">
            <a:spAutoFit/>
          </a:bodyPr>
          <a:lstStyle/>
          <a:p>
            <a:r>
              <a:rPr lang="ja-JP" altLang="en-US" sz="900" dirty="0">
                <a:latin typeface="Yu Gothic" panose="020B0400000000000000" pitchFamily="34" charset="-128"/>
                <a:ea typeface="Yu Gothic" panose="020B0400000000000000" pitchFamily="34" charset="-128"/>
              </a:rPr>
              <a:t>∴好ましくない</a:t>
            </a:r>
            <a:endParaRPr kumimoji="1" lang="ja-JP" altLang="en-US" sz="900" dirty="0"/>
          </a:p>
        </p:txBody>
      </p:sp>
      <p:sp>
        <p:nvSpPr>
          <p:cNvPr id="31" name="テキスト ボックス 30"/>
          <p:cNvSpPr txBox="1"/>
          <p:nvPr/>
        </p:nvSpPr>
        <p:spPr>
          <a:xfrm>
            <a:off x="4654658" y="9631855"/>
            <a:ext cx="1143242" cy="230832"/>
          </a:xfrm>
          <a:prstGeom prst="rect">
            <a:avLst/>
          </a:prstGeom>
          <a:noFill/>
        </p:spPr>
        <p:txBody>
          <a:bodyPr wrap="square" rtlCol="0">
            <a:spAutoFit/>
          </a:bodyPr>
          <a:lstStyle/>
          <a:p>
            <a:r>
              <a:rPr lang="ja-JP" altLang="en-US" sz="900" dirty="0">
                <a:latin typeface="Yu Gothic" panose="020B0400000000000000" pitchFamily="34" charset="-128"/>
                <a:ea typeface="Yu Gothic" panose="020B0400000000000000" pitchFamily="34" charset="-128"/>
              </a:rPr>
              <a:t>∴</a:t>
            </a:r>
            <a:r>
              <a:rPr lang="ja-JP" altLang="en-US" sz="900" dirty="0" smtClean="0">
                <a:latin typeface="Yu Gothic" panose="020B0400000000000000" pitchFamily="34" charset="-128"/>
                <a:ea typeface="Yu Gothic" panose="020B0400000000000000" pitchFamily="34" charset="-128"/>
              </a:rPr>
              <a:t>好ましい</a:t>
            </a:r>
            <a:endParaRPr kumimoji="1" lang="ja-JP" altLang="en-US" sz="900" dirty="0"/>
          </a:p>
        </p:txBody>
      </p:sp>
      <p:sp>
        <p:nvSpPr>
          <p:cNvPr id="32" name="テキスト ボックス 31"/>
          <p:cNvSpPr txBox="1"/>
          <p:nvPr/>
        </p:nvSpPr>
        <p:spPr>
          <a:xfrm>
            <a:off x="2496669" y="9631855"/>
            <a:ext cx="1143242" cy="230832"/>
          </a:xfrm>
          <a:prstGeom prst="rect">
            <a:avLst/>
          </a:prstGeom>
          <a:noFill/>
        </p:spPr>
        <p:txBody>
          <a:bodyPr wrap="square" rtlCol="0">
            <a:spAutoFit/>
          </a:bodyPr>
          <a:lstStyle/>
          <a:p>
            <a:r>
              <a:rPr lang="ja-JP" altLang="en-US" sz="900" dirty="0">
                <a:latin typeface="Yu Gothic" panose="020B0400000000000000" pitchFamily="34" charset="-128"/>
                <a:ea typeface="Yu Gothic" panose="020B0400000000000000" pitchFamily="34" charset="-128"/>
              </a:rPr>
              <a:t>∴</a:t>
            </a:r>
            <a:r>
              <a:rPr lang="ja-JP" altLang="en-US" sz="900" dirty="0" smtClean="0">
                <a:latin typeface="Yu Gothic" panose="020B0400000000000000" pitchFamily="34" charset="-128"/>
                <a:ea typeface="Yu Gothic" panose="020B0400000000000000" pitchFamily="34" charset="-128"/>
              </a:rPr>
              <a:t>好ましい</a:t>
            </a:r>
            <a:endParaRPr kumimoji="1" lang="ja-JP" altLang="en-US" sz="900" dirty="0"/>
          </a:p>
        </p:txBody>
      </p:sp>
    </p:spTree>
    <p:extLst>
      <p:ext uri="{BB962C8B-B14F-4D97-AF65-F5344CB8AC3E}">
        <p14:creationId xmlns:p14="http://schemas.microsoft.com/office/powerpoint/2010/main" val="2640246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35">
            <a:extLst>
              <a:ext uri="{FF2B5EF4-FFF2-40B4-BE49-F238E27FC236}">
                <a16:creationId xmlns:a16="http://schemas.microsoft.com/office/drawing/2014/main" xmlns="" id="{6F500B17-AF85-294A-A9C3-07F7319B1EEB}"/>
              </a:ext>
            </a:extLst>
          </p:cNvPr>
          <p:cNvSpPr txBox="1">
            <a:spLocks/>
          </p:cNvSpPr>
          <p:nvPr/>
        </p:nvSpPr>
        <p:spPr>
          <a:xfrm>
            <a:off x="0" y="286715"/>
            <a:ext cx="6858000" cy="408214"/>
          </a:xfrm>
          <a:prstGeom prst="rect">
            <a:avLst/>
          </a:prstGeom>
          <a:solidFill>
            <a:srgbClr val="1FA339"/>
          </a:solidFill>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ctr" defTabSz="578358" rtl="0" latinLnBrk="0">
              <a:lnSpc>
                <a:spcPct val="100000"/>
              </a:lnSpc>
              <a:spcBef>
                <a:spcPts val="0"/>
              </a:spcBef>
              <a:spcAft>
                <a:spcPts val="0"/>
              </a:spcAft>
              <a:buClrTx/>
              <a:buSzTx/>
              <a:buFontTx/>
              <a:buNone/>
              <a:tabLst/>
              <a:defRPr sz="7919"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578358" rtl="0" eaLnBrk="1" fontAlgn="auto" latinLnBrk="0" hangingPunct="1">
              <a:lnSpc>
                <a:spcPct val="100000"/>
              </a:lnSpc>
              <a:spcBef>
                <a:spcPts val="0"/>
              </a:spcBef>
              <a:spcAft>
                <a:spcPts val="0"/>
              </a:spcAft>
              <a:buClrTx/>
              <a:buSzTx/>
              <a:buFontTx/>
              <a:buNone/>
              <a:tabLst/>
              <a:defRPr/>
            </a:pPr>
            <a:r>
              <a:rPr kumimoji="0" lang="ja-JP" altLang="en-US" sz="1400" kern="0">
                <a:solidFill>
                  <a:srgbClr val="FFFFFF"/>
                </a:solidFill>
              </a:rPr>
              <a:t>調査カードの解説</a:t>
            </a:r>
            <a:endParaRPr kumimoji="0" lang="en-US" altLang="ja-JP" sz="1400" b="1" i="0" u="none" strike="noStrike" kern="0" cap="none" spc="0" normalizeH="0" baseline="0" noProof="0" dirty="0">
              <a:ln>
                <a:noFill/>
              </a:ln>
              <a:solidFill>
                <a:srgbClr val="FFFFFF"/>
              </a:solidFill>
              <a:effectLst/>
              <a:uLnTx/>
              <a:uFillTx/>
              <a:latin typeface="Yu Gothic" panose="020B0400000000000000" pitchFamily="34" charset="-128"/>
              <a:ea typeface="Yu Gothic" panose="020B0400000000000000" pitchFamily="34" charset="-128"/>
              <a:sym typeface="ヒラギノ角ゴ ProN W3"/>
            </a:endParaRPr>
          </a:p>
        </p:txBody>
      </p:sp>
      <p:graphicFrame>
        <p:nvGraphicFramePr>
          <p:cNvPr id="2" name="表 1">
            <a:extLst>
              <a:ext uri="{FF2B5EF4-FFF2-40B4-BE49-F238E27FC236}">
                <a16:creationId xmlns:a16="http://schemas.microsoft.com/office/drawing/2014/main" xmlns="" id="{080E9540-27E3-2343-B0C7-3D74F2B3FE25}"/>
              </a:ext>
            </a:extLst>
          </p:cNvPr>
          <p:cNvGraphicFramePr>
            <a:graphicFrameLocks noGrp="1"/>
          </p:cNvGraphicFramePr>
          <p:nvPr>
            <p:extLst>
              <p:ext uri="{D42A27DB-BD31-4B8C-83A1-F6EECF244321}">
                <p14:modId xmlns:p14="http://schemas.microsoft.com/office/powerpoint/2010/main" val="3955606655"/>
              </p:ext>
            </p:extLst>
          </p:nvPr>
        </p:nvGraphicFramePr>
        <p:xfrm>
          <a:off x="247136" y="834081"/>
          <a:ext cx="6362008" cy="8786169"/>
        </p:xfrm>
        <a:graphic>
          <a:graphicData uri="http://schemas.openxmlformats.org/drawingml/2006/table">
            <a:tbl>
              <a:tblPr firstRow="1" bandRow="1">
                <a:tableStyleId>{5C22544A-7EE6-4342-B048-85BDC9FD1C3A}</a:tableStyleId>
              </a:tblPr>
              <a:tblGrid>
                <a:gridCol w="2154432">
                  <a:extLst>
                    <a:ext uri="{9D8B030D-6E8A-4147-A177-3AD203B41FA5}">
                      <a16:colId xmlns:a16="http://schemas.microsoft.com/office/drawing/2014/main" xmlns="" val="4166855713"/>
                    </a:ext>
                  </a:extLst>
                </a:gridCol>
                <a:gridCol w="2138799">
                  <a:extLst>
                    <a:ext uri="{9D8B030D-6E8A-4147-A177-3AD203B41FA5}">
                      <a16:colId xmlns:a16="http://schemas.microsoft.com/office/drawing/2014/main" xmlns="" val="627279583"/>
                    </a:ext>
                  </a:extLst>
                </a:gridCol>
                <a:gridCol w="2068777">
                  <a:extLst>
                    <a:ext uri="{9D8B030D-6E8A-4147-A177-3AD203B41FA5}">
                      <a16:colId xmlns:a16="http://schemas.microsoft.com/office/drawing/2014/main" xmlns="" val="31961929"/>
                    </a:ext>
                  </a:extLst>
                </a:gridCol>
              </a:tblGrid>
              <a:tr h="436648">
                <a:tc>
                  <a:txBody>
                    <a:bodyPr/>
                    <a:lstStyle/>
                    <a:p>
                      <a:pPr algn="ctr" fontAlgn="b"/>
                      <a:r>
                        <a:rPr lang="en-US" altLang="ja-JP" sz="1200" b="1" i="0" u="none" strike="noStrike" dirty="0">
                          <a:solidFill>
                            <a:schemeClr val="bg1"/>
                          </a:solidFill>
                          <a:effectLst/>
                          <a:latin typeface="Yu Gothic" panose="020B0400000000000000" pitchFamily="34" charset="-128"/>
                          <a:ea typeface="Yu Gothic" panose="020B0400000000000000" pitchFamily="34" charset="-128"/>
                        </a:rPr>
                        <a:t>④</a:t>
                      </a:r>
                      <a:r>
                        <a:rPr lang="ja-JP" altLang="en-US" sz="1200" b="1" i="0" u="none" strike="noStrike" dirty="0">
                          <a:solidFill>
                            <a:schemeClr val="bg1"/>
                          </a:solidFill>
                          <a:effectLst/>
                          <a:latin typeface="Yu Gothic" panose="020B0400000000000000" pitchFamily="34" charset="-128"/>
                          <a:ea typeface="Yu Gothic" panose="020B0400000000000000" pitchFamily="34" charset="-128"/>
                        </a:rPr>
                        <a:t>化石村　　　　　　　</a:t>
                      </a: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solidFill>
                      <a:srgbClr val="ED6D88"/>
                    </a:solidFill>
                  </a:tcPr>
                </a:tc>
                <a:tc>
                  <a:txBody>
                    <a:bodyPr/>
                    <a:lstStyle/>
                    <a:p>
                      <a:pPr algn="ctr" fontAlgn="b"/>
                      <a:r>
                        <a:rPr lang="ja-JP" altLang="en-US" sz="1200" b="1" i="0" u="none" strike="noStrike">
                          <a:solidFill>
                            <a:schemeClr val="bg1"/>
                          </a:solidFill>
                          <a:effectLst/>
                          <a:latin typeface="Yu Gothic" panose="020B0400000000000000" pitchFamily="34" charset="-128"/>
                          <a:ea typeface="Yu Gothic" panose="020B0400000000000000" pitchFamily="34" charset="-128"/>
                        </a:rPr>
                        <a:t>⑤川近町</a:t>
                      </a: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solidFill>
                      <a:srgbClr val="773F9B"/>
                    </a:solidFill>
                  </a:tcPr>
                </a:tc>
                <a:tc>
                  <a:txBody>
                    <a:bodyPr/>
                    <a:lstStyle/>
                    <a:p>
                      <a:pPr algn="ctr" fontAlgn="b"/>
                      <a:r>
                        <a:rPr lang="ja-JP" altLang="en-US" sz="1200" b="1" i="0" u="none" strike="noStrike">
                          <a:solidFill>
                            <a:schemeClr val="bg1"/>
                          </a:solidFill>
                          <a:effectLst/>
                          <a:latin typeface="Yu Gothic" panose="020B0400000000000000" pitchFamily="34" charset="-128"/>
                          <a:ea typeface="Yu Gothic" panose="020B0400000000000000" pitchFamily="34" charset="-128"/>
                        </a:rPr>
                        <a:t>⑥大港市</a:t>
                      </a:r>
                    </a:p>
                  </a:txBody>
                  <a:tcPr marL="9525" marR="9525" marT="9525" marB="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solidFill>
                      <a:schemeClr val="accent2">
                        <a:lumMod val="50000"/>
                      </a:schemeClr>
                    </a:solidFill>
                  </a:tcPr>
                </a:tc>
                <a:extLst>
                  <a:ext uri="{0D108BD9-81ED-4DB2-BD59-A6C34878D82A}">
                    <a16:rowId xmlns:a16="http://schemas.microsoft.com/office/drawing/2014/main" xmlns="" val="1076031595"/>
                  </a:ext>
                </a:extLst>
              </a:tr>
              <a:tr h="455201">
                <a:tc>
                  <a:txBody>
                    <a:bodyPr/>
                    <a:lstStyle/>
                    <a:p>
                      <a:pPr algn="l" fontAlgn="t"/>
                      <a:r>
                        <a:rPr lang="ja-JP" altLang="en-US" sz="900" b="1" i="0" u="none" strike="noStrike" dirty="0">
                          <a:solidFill>
                            <a:schemeClr val="tx1"/>
                          </a:solidFill>
                          <a:effectLst/>
                          <a:latin typeface="Yu Gothic" panose="020B0400000000000000" pitchFamily="34" charset="-128"/>
                          <a:ea typeface="Yu Gothic" panose="020B0400000000000000" pitchFamily="34" charset="-128"/>
                        </a:rPr>
                        <a:t>村はずれ</a:t>
                      </a:r>
                      <a:r>
                        <a:rPr lang="ja-JP" altLang="en-US" sz="900" b="1" i="0" u="none" strike="noStrike" dirty="0" smtClean="0">
                          <a:solidFill>
                            <a:schemeClr val="tx1"/>
                          </a:solidFill>
                          <a:effectLst/>
                          <a:latin typeface="Yu Gothic" panose="020B0400000000000000" pitchFamily="34" charset="-128"/>
                          <a:ea typeface="Yu Gothic" panose="020B0400000000000000" pitchFamily="34" charset="-128"/>
                        </a:rPr>
                        <a:t>に火山</a:t>
                      </a:r>
                      <a:r>
                        <a:rPr lang="ja-JP" altLang="en-US" sz="900" b="1" i="0" u="none" strike="noStrike" dirty="0">
                          <a:solidFill>
                            <a:schemeClr val="tx1"/>
                          </a:solidFill>
                          <a:effectLst/>
                          <a:latin typeface="Yu Gothic" panose="020B0400000000000000" pitchFamily="34" charset="-128"/>
                          <a:ea typeface="Yu Gothic" panose="020B0400000000000000" pitchFamily="34" charset="-128"/>
                        </a:rPr>
                        <a:t>がある</a:t>
                      </a:r>
                      <a:br>
                        <a:rPr lang="ja-JP" altLang="en-US" sz="900" b="1" i="0" u="none" strike="noStrike" dirty="0">
                          <a:solidFill>
                            <a:schemeClr val="tx1"/>
                          </a:solidFill>
                          <a:effectLst/>
                          <a:latin typeface="Yu Gothic" panose="020B0400000000000000" pitchFamily="34" charset="-128"/>
                          <a:ea typeface="Yu Gothic" panose="020B0400000000000000" pitchFamily="34" charset="-128"/>
                        </a:rPr>
                      </a:br>
                      <a:endParaRPr lang="ja-JP" altLang="en-US" sz="900" b="1" i="0" u="none" strike="noStrike" dirty="0">
                        <a:solidFill>
                          <a:schemeClr val="tx1"/>
                        </a:solidFill>
                        <a:effectLst/>
                        <a:latin typeface="Yu Gothic" panose="020B0400000000000000" pitchFamily="34" charset="-128"/>
                        <a:ea typeface="Yu Gothic" panose="020B0400000000000000" pitchFamily="34" charset="-128"/>
                      </a:endParaRP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noFill/>
                  </a:tcPr>
                </a:tc>
                <a:tc>
                  <a:txBody>
                    <a:bodyPr/>
                    <a:lstStyle/>
                    <a:p>
                      <a:pPr algn="l" fontAlgn="t"/>
                      <a:r>
                        <a:rPr lang="ja-JP" altLang="en-US" sz="900" b="1" i="0" u="none" strike="noStrike" spc="-110" baseline="0">
                          <a:solidFill>
                            <a:schemeClr val="tx1"/>
                          </a:solidFill>
                          <a:effectLst/>
                          <a:latin typeface="Yu Gothic" panose="020B0400000000000000" pitchFamily="34" charset="-128"/>
                          <a:ea typeface="Yu Gothic" panose="020B0400000000000000" pitchFamily="34" charset="-128"/>
                        </a:rPr>
                        <a:t>川の河口近辺にあり、町の半分は三角洲の中にある</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大型船が停泊できる港がある</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noFill/>
                  </a:tcPr>
                </a:tc>
                <a:extLst>
                  <a:ext uri="{0D108BD9-81ED-4DB2-BD59-A6C34878D82A}">
                    <a16:rowId xmlns:a16="http://schemas.microsoft.com/office/drawing/2014/main" xmlns="" val="1073922173"/>
                  </a:ext>
                </a:extLst>
              </a:tr>
              <a:tr h="818715">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マグマが処分場に貫入</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することを</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避</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a:t>
                      </a:r>
                      <a:r>
                        <a:rPr lang="ja-JP" altLang="en-US" sz="900" b="0" i="0" u="none" strike="noStrike" dirty="0" err="1" smtClean="0">
                          <a:solidFill>
                            <a:schemeClr val="tx1"/>
                          </a:solidFill>
                          <a:effectLst/>
                          <a:latin typeface="Yu Gothic" panose="020B0400000000000000" pitchFamily="34" charset="-128"/>
                          <a:ea typeface="Yu Gothic" panose="020B0400000000000000" pitchFamily="34" charset="-128"/>
                        </a:rPr>
                        <a:t>け</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なくてはならない。第四</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紀（約</a:t>
                      </a:r>
                      <a:r>
                        <a:rPr lang="en-US" altLang="ja-JP" sz="900" b="0" i="0" u="none" strike="noStrike" dirty="0" smtClean="0">
                          <a:solidFill>
                            <a:schemeClr val="tx1"/>
                          </a:solidFill>
                          <a:effectLst/>
                          <a:latin typeface="Yu Gothic" panose="020B0400000000000000" pitchFamily="34" charset="-128"/>
                          <a:ea typeface="Yu Gothic" panose="020B0400000000000000" pitchFamily="34" charset="-128"/>
                        </a:rPr>
                        <a:t>260</a:t>
                      </a: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万</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年前～現在）に活動した火山の</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中</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心から</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15</a:t>
                      </a:r>
                      <a:r>
                        <a:rPr lang="en-US" sz="900" b="0" i="0" u="none" strike="noStrike" dirty="0">
                          <a:solidFill>
                            <a:schemeClr val="tx1"/>
                          </a:solidFill>
                          <a:effectLst/>
                          <a:latin typeface="Yu Gothic" panose="020B0400000000000000" pitchFamily="34" charset="-128"/>
                          <a:ea typeface="Yu Gothic" panose="020B0400000000000000" pitchFamily="34" charset="-128"/>
                        </a:rPr>
                        <a:t>km</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の範囲</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は好ましくない特</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性があると推定される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∴好ましくない特性</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ない（洪水の可能性等は別途検討）</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⇒沿岸から</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20</a:t>
                      </a:r>
                      <a:r>
                        <a:rPr lang="en-US" sz="900" b="0" i="0" u="none" strike="noStrike" dirty="0">
                          <a:solidFill>
                            <a:schemeClr val="tx1"/>
                          </a:solidFill>
                          <a:effectLst/>
                          <a:latin typeface="Yu Gothic" panose="020B0400000000000000" pitchFamily="34" charset="-128"/>
                          <a:ea typeface="Yu Gothic" panose="020B0400000000000000" pitchFamily="34" charset="-128"/>
                        </a:rPr>
                        <a:t>km</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を目安にした範囲</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は</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輸送面</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で好ましい</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∴沿岸に面している点で好ましく</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、大型船が</a:t>
                      </a:r>
                      <a:r>
                        <a:rPr lang="ja-JP" altLang="en-US" sz="900" b="0" i="0" u="none" strike="noStrike" smtClean="0">
                          <a:solidFill>
                            <a:schemeClr val="tx1"/>
                          </a:solidFill>
                          <a:effectLst/>
                          <a:latin typeface="Yu Gothic" panose="020B0400000000000000" pitchFamily="34" charset="-128"/>
                          <a:ea typeface="Yu Gothic" panose="020B0400000000000000" pitchFamily="34" charset="-128"/>
                        </a:rPr>
                        <a:t>停泊できる港</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を建設できる点は相対的なプラス要因となる。総合的に他地点と比較する際の議論対象</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1802508405"/>
                  </a:ext>
                </a:extLst>
              </a:tr>
              <a:tr h="385200">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草食恐竜の化石がよく見つかっている</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田んぼが多く、米の生産量が多い</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工業地域であり、たくさんの工場がある</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4230558707"/>
                  </a:ext>
                </a:extLst>
              </a:tr>
              <a:tr h="436648">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1176569505"/>
                  </a:ext>
                </a:extLst>
              </a:tr>
              <a:tr h="436648">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江戸時代の噴火による火砕流の跡が残っている</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繰り返し洪水の被害にあっている</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過去に津波の被害を受けたことがある</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1173717010"/>
                  </a:ext>
                </a:extLst>
              </a:tr>
              <a:tr h="980215">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⇒操業中の火砕流による影響を</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避ける</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ため</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、過去</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1</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万年以内に火砕流等が</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分</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a:t>
                      </a:r>
                      <a:r>
                        <a:rPr lang="ja-JP" altLang="en-US" sz="900" b="0" i="0" u="none" strike="noStrike" dirty="0" err="1" smtClean="0">
                          <a:solidFill>
                            <a:schemeClr val="tx1"/>
                          </a:solidFill>
                          <a:effectLst/>
                          <a:latin typeface="Yu Gothic" panose="020B0400000000000000" pitchFamily="34" charset="-128"/>
                          <a:ea typeface="Yu Gothic" panose="020B0400000000000000" pitchFamily="34" charset="-128"/>
                        </a:rPr>
                        <a:t>布</a:t>
                      </a:r>
                      <a:r>
                        <a:rPr lang="ja-JP" altLang="en-US" sz="900" b="0" i="0" u="none" strike="noStrike" dirty="0" err="1">
                          <a:solidFill>
                            <a:schemeClr val="tx1"/>
                          </a:solidFill>
                          <a:effectLst/>
                          <a:latin typeface="Yu Gothic" panose="020B0400000000000000" pitchFamily="34" charset="-128"/>
                          <a:ea typeface="Yu Gothic" panose="020B0400000000000000" pitchFamily="34" charset="-128"/>
                        </a:rPr>
                        <a:t>して</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いるところを避ける（</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操業中</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の</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発生を考慮</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∴避けるべき特性</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⇒操業中は地上施設が洪水により</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破壊</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されない</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ようにする必要がある</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∴標高の高いところへの立地や防水扉等により対応できると考えられるが、対応コストと災害リスクは総合的に他地点と比較する際の議論対象</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⇒操業中は地上施設が津波により</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破壊</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されない</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ようにする必要がある</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∴標高の高いところへの立地や防潮堤、防水扉等により対応できると考えられるが、対応コストと災害リスクは総合的に他地点と比較する際の議論</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対象。</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なお、閉鎖後は津波の影響はない</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383814297"/>
                  </a:ext>
                </a:extLst>
              </a:tr>
              <a:tr h="436648">
                <a:tc>
                  <a:txBody>
                    <a:bodyPr/>
                    <a:lstStyle/>
                    <a:p>
                      <a:pPr algn="l" fontAlgn="t"/>
                      <a:r>
                        <a:rPr lang="ja-JP" altLang="en-US" sz="900" b="1" i="0" u="none" strike="noStrike" dirty="0">
                          <a:solidFill>
                            <a:schemeClr val="tx1"/>
                          </a:solidFill>
                          <a:effectLst/>
                          <a:latin typeface="Yu Gothic" panose="020B0400000000000000" pitchFamily="34" charset="-128"/>
                          <a:ea typeface="Yu Gothic" panose="020B0400000000000000" pitchFamily="34" charset="-128"/>
                        </a:rPr>
                        <a:t>金や銀の鉱石がとれる</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きれいな湧水と米を使った日本酒が有名</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土地の大部分は埋め立て地</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1051483955"/>
                  </a:ext>
                </a:extLst>
              </a:tr>
              <a:tr h="436648">
                <a:tc>
                  <a:txBody>
                    <a:bodyPr/>
                    <a:lstStyle/>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地下資源は将来採掘される可能性</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が</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marL="0" marR="0" indent="0" algn="l" defTabSz="685800" rtl="0" eaLnBrk="1" fontAlgn="t" latinLnBrk="0" hangingPunct="1">
                        <a:lnSpc>
                          <a:spcPct val="100000"/>
                        </a:lnSpc>
                        <a:spcBef>
                          <a:spcPts val="0"/>
                        </a:spcBef>
                        <a:spcAft>
                          <a:spcPts val="0"/>
                        </a:spcAft>
                        <a:buClrTx/>
                        <a:buSzTx/>
                        <a:buFontTx/>
                        <a:buNone/>
                        <a:tabLst/>
                        <a:defRPr/>
                      </a:pP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あり</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、その存在は好ましく</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ない</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∴好ましくない特性</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⇒地層処分地としての適性には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関係</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ない</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（埋立ての深さは数十</a:t>
                      </a:r>
                      <a:r>
                        <a:rPr lang="en-US" sz="900" b="0" i="0" u="none" strike="noStrike" dirty="0">
                          <a:solidFill>
                            <a:schemeClr val="tx1"/>
                          </a:solidFill>
                          <a:effectLst/>
                          <a:latin typeface="Yu Gothic" panose="020B0400000000000000" pitchFamily="34" charset="-128"/>
                          <a:ea typeface="Yu Gothic" panose="020B0400000000000000" pitchFamily="34" charset="-128"/>
                        </a:rPr>
                        <a:t>m</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と</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考え</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られる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1072428323"/>
                  </a:ext>
                </a:extLst>
              </a:tr>
              <a:tr h="436648">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地下水の水質は酸性</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地下水の水質は中性</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何度となく地震の被害にあっている</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2984740452"/>
                  </a:ext>
                </a:extLst>
              </a:tr>
              <a:tr h="818715">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⇒地下水が</a:t>
                      </a:r>
                      <a:r>
                        <a:rPr lang="en-US" sz="900" b="0" i="0" u="none" strike="noStrike" dirty="0">
                          <a:solidFill>
                            <a:schemeClr val="tx1"/>
                          </a:solidFill>
                          <a:effectLst/>
                          <a:latin typeface="Yu Gothic" panose="020B0400000000000000" pitchFamily="34" charset="-128"/>
                          <a:ea typeface="Yu Gothic" panose="020B0400000000000000" pitchFamily="34" charset="-128"/>
                        </a:rPr>
                        <a:t>pH4.8</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未満である場合等は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緩衝材</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の変質やガラス固化体の</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溶解</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速度</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の促進などをもたらす</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∴好ましくない特性</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⇒地下水が</a:t>
                      </a:r>
                      <a:r>
                        <a:rPr lang="en-US" sz="900" b="0" i="0" u="none" strike="noStrike" dirty="0">
                          <a:solidFill>
                            <a:schemeClr val="tx1"/>
                          </a:solidFill>
                          <a:effectLst/>
                          <a:latin typeface="Yu Gothic" panose="020B0400000000000000" pitchFamily="34" charset="-128"/>
                          <a:ea typeface="Yu Gothic" panose="020B0400000000000000" pitchFamily="34" charset="-128"/>
                        </a:rPr>
                        <a:t>pH4.8</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未満である場合等は</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緩衝材</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の変質やガラス固化体の</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溶解</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速度</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の促進などをもたらす</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∴地下水は中性なので問題はない</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⇒地下の揺れは地表の</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1/3</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1/5</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程度</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で</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あり、耐震設計を厳密にする</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こと</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で</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対応できると考えられるが、</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対応</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コスト</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と災害リスクは総合的に</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他地</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点</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と比較する際の議論対象</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2081941004"/>
                  </a:ext>
                </a:extLst>
              </a:tr>
              <a:tr h="436648">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大きな活断層が見つかった</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dirty="0">
                          <a:solidFill>
                            <a:schemeClr val="tx1"/>
                          </a:solidFill>
                          <a:effectLst/>
                          <a:latin typeface="Yu Gothic" panose="020B0400000000000000" pitchFamily="34" charset="-128"/>
                          <a:ea typeface="Yu Gothic" panose="020B0400000000000000" pitchFamily="34" charset="-128"/>
                        </a:rPr>
                        <a:t>地下の地盤を調べたら</a:t>
                      </a:r>
                      <a:r>
                        <a:rPr lang="ja-JP" altLang="en-US" sz="900" b="1" i="0" u="none" strike="noStrike" dirty="0" smtClean="0">
                          <a:solidFill>
                            <a:schemeClr val="tx1"/>
                          </a:solidFill>
                          <a:effectLst/>
                          <a:latin typeface="Yu Gothic" panose="020B0400000000000000" pitchFamily="34" charset="-128"/>
                          <a:ea typeface="Yu Gothic" panose="020B0400000000000000" pitchFamily="34" charset="-128"/>
                        </a:rPr>
                        <a:t>、</a:t>
                      </a:r>
                      <a:endParaRPr lang="en-US" altLang="ja-JP" sz="900" b="1"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1" i="0" u="none" strike="noStrike" dirty="0" smtClean="0">
                          <a:solidFill>
                            <a:schemeClr val="tx1"/>
                          </a:solidFill>
                          <a:effectLst/>
                          <a:latin typeface="Yu Gothic" panose="020B0400000000000000" pitchFamily="34" charset="-128"/>
                          <a:ea typeface="Yu Gothic" panose="020B0400000000000000" pitchFamily="34" charset="-128"/>
                        </a:rPr>
                        <a:t>軟弱</a:t>
                      </a:r>
                      <a:r>
                        <a:rPr lang="ja-JP" altLang="en-US" sz="900" b="1" i="0" u="none" strike="noStrike" dirty="0">
                          <a:solidFill>
                            <a:schemeClr val="tx1"/>
                          </a:solidFill>
                          <a:effectLst/>
                          <a:latin typeface="Yu Gothic" panose="020B0400000000000000" pitchFamily="34" charset="-128"/>
                          <a:ea typeface="Yu Gothic" panose="020B0400000000000000" pitchFamily="34" charset="-128"/>
                        </a:rPr>
                        <a:t>な（柔らかい）ものだった</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dirty="0" smtClean="0">
                          <a:solidFill>
                            <a:schemeClr val="tx1"/>
                          </a:solidFill>
                          <a:effectLst/>
                          <a:latin typeface="Yu Gothic" panose="020B0400000000000000" pitchFamily="34" charset="-128"/>
                          <a:ea typeface="Yu Gothic" panose="020B0400000000000000" pitchFamily="34" charset="-128"/>
                        </a:rPr>
                        <a:t>活断層</a:t>
                      </a:r>
                      <a:r>
                        <a:rPr lang="ja-JP" altLang="en-US" sz="900" b="1" i="0" u="none" strike="noStrike" dirty="0">
                          <a:solidFill>
                            <a:schemeClr val="tx1"/>
                          </a:solidFill>
                          <a:effectLst/>
                          <a:latin typeface="Yu Gothic" panose="020B0400000000000000" pitchFamily="34" charset="-128"/>
                          <a:ea typeface="Yu Gothic" panose="020B0400000000000000" pitchFamily="34" charset="-128"/>
                        </a:rPr>
                        <a:t>は見つからなかった</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171293553"/>
                  </a:ext>
                </a:extLst>
              </a:tr>
              <a:tr h="818715">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⇒処分場の破壊、断層のずれに伴う</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透</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水性</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の増加により閉じ込め機能が</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失</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われないよう活断層</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の周辺を避ける</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∴避けるべき</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特性</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⇒更新世中期（約</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78</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万年前）以降の</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地</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層</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はまだ柔らかく</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a:t>
                      </a:r>
                      <a:r>
                        <a:rPr lang="ja-JP" altLang="en-US" sz="900" dirty="0" smtClean="0">
                          <a:effectLst/>
                        </a:rPr>
                        <a:t>地表から</a:t>
                      </a:r>
                      <a:r>
                        <a:rPr lang="en-US" altLang="ja-JP" sz="900" dirty="0" smtClean="0">
                          <a:effectLst/>
                        </a:rPr>
                        <a:t>300</a:t>
                      </a:r>
                      <a:r>
                        <a:rPr lang="ja-JP" altLang="en-US" sz="900" dirty="0" err="1" smtClean="0">
                          <a:effectLst/>
                        </a:rPr>
                        <a:t>ｍ</a:t>
                      </a:r>
                      <a:endParaRPr lang="en-US" altLang="ja-JP" sz="900" dirty="0" smtClean="0">
                        <a:effectLst/>
                      </a:endParaRPr>
                    </a:p>
                    <a:p>
                      <a:pPr algn="l" fontAlgn="t"/>
                      <a:r>
                        <a:rPr lang="ja-JP" altLang="en-US" sz="900" dirty="0" smtClean="0">
                          <a:effectLst/>
                        </a:rPr>
                        <a:t>　以上深くまで</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分布</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している範囲</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は避</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ける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必要</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がある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∴避けるべき特性</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⇒処分場の破壊、断層のずれに伴う</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透</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水性</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の増加により閉じ込め機能が</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失</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われないよう活断層</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の周辺を</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避ける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∴見つからなかったので問題はない</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3046679458"/>
                  </a:ext>
                </a:extLst>
              </a:tr>
              <a:tr h="436648">
                <a:tc>
                  <a:txBody>
                    <a:bodyPr/>
                    <a:lstStyle/>
                    <a:p>
                      <a:pPr algn="l" fontAlgn="t"/>
                      <a:r>
                        <a:rPr lang="ja-JP" altLang="en-US" sz="900" b="1" i="0" u="none" strike="noStrike" dirty="0">
                          <a:solidFill>
                            <a:schemeClr val="tx1"/>
                          </a:solidFill>
                          <a:effectLst/>
                          <a:latin typeface="Yu Gothic" panose="020B0400000000000000" pitchFamily="34" charset="-128"/>
                          <a:ea typeface="Yu Gothic" panose="020B0400000000000000" pitchFamily="34" charset="-128"/>
                        </a:rPr>
                        <a:t>地下の温度が非常に高い</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地下から大きな石炭層が見つかった</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tc>
                  <a:txBody>
                    <a:bodyPr/>
                    <a:lstStyle/>
                    <a:p>
                      <a:pPr algn="l" fontAlgn="t"/>
                      <a:r>
                        <a:rPr lang="ja-JP" altLang="en-US" sz="900" b="1" i="0" u="none" strike="noStrike">
                          <a:solidFill>
                            <a:schemeClr val="tx1"/>
                          </a:solidFill>
                          <a:effectLst/>
                          <a:latin typeface="Yu Gothic" panose="020B0400000000000000" pitchFamily="34" charset="-128"/>
                          <a:ea typeface="Yu Gothic" panose="020B0400000000000000" pitchFamily="34" charset="-128"/>
                        </a:rPr>
                        <a:t>地下の温度は特に高くなかった</a:t>
                      </a:r>
                    </a:p>
                  </a:txBody>
                  <a:tcPr marL="720000" marR="36000" marT="36000" marB="36000" anchor="ct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xmlns="" val="2816294460"/>
                  </a:ext>
                </a:extLst>
              </a:tr>
              <a:tr h="794410">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⇒地温が高く、高レベル放射性</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廃棄物</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の</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発熱とあわせて緩衝材の温度</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が</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a:t>
                      </a:r>
                      <a:r>
                        <a:rPr lang="en-US" altLang="ja-JP" sz="900" b="0" i="0" u="none" strike="noStrike" dirty="0" smtClean="0">
                          <a:solidFill>
                            <a:schemeClr val="tx1"/>
                          </a:solidFill>
                          <a:effectLst/>
                          <a:latin typeface="Yu Gothic" panose="020B0400000000000000" pitchFamily="34" charset="-128"/>
                          <a:ea typeface="Yu Gothic" panose="020B0400000000000000" pitchFamily="34" charset="-128"/>
                        </a:rPr>
                        <a:t>100</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以上になる場合、緩衝材に</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悪い</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影響</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が生じる恐れが</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ある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∴温度にもよるが、避けるべき特性</a:t>
                      </a: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⇒地下資源は将来採掘される可能性</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が</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あり</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、その存在は好ましく</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ない</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marL="0" marR="0" indent="0" algn="l" defTabSz="685800" rtl="0" eaLnBrk="1" fontAlgn="t" latinLnBrk="0" hangingPunct="1">
                        <a:lnSpc>
                          <a:spcPct val="100000"/>
                        </a:lnSpc>
                        <a:spcBef>
                          <a:spcPts val="0"/>
                        </a:spcBef>
                        <a:spcAft>
                          <a:spcPts val="0"/>
                        </a:spcAft>
                        <a:buClrTx/>
                        <a:buSzTx/>
                        <a:buFontTx/>
                        <a:buNone/>
                        <a:tabLst/>
                        <a:defRPr/>
                      </a:pP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∴避けるべき特性</a:t>
                      </a:r>
                    </a:p>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tc>
                  <a:txBody>
                    <a:bodyPr/>
                    <a:lstStyle/>
                    <a:p>
                      <a:pPr algn="l" fontAlgn="t"/>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⇒地温が高く、高レベル放射性</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廃棄物</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の</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発熱とあわせて緩衝材の温度</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が</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a:t>
                      </a:r>
                      <a:r>
                        <a:rPr lang="en-US" altLang="ja-JP" sz="900" b="0" i="0" u="none" strike="noStrike" dirty="0" smtClean="0">
                          <a:solidFill>
                            <a:schemeClr val="tx1"/>
                          </a:solidFill>
                          <a:effectLst/>
                          <a:latin typeface="Yu Gothic" panose="020B0400000000000000" pitchFamily="34" charset="-128"/>
                          <a:ea typeface="Yu Gothic" panose="020B0400000000000000" pitchFamily="34" charset="-128"/>
                        </a:rPr>
                        <a:t>100</a:t>
                      </a:r>
                      <a:r>
                        <a:rPr lang="en-US" altLang="ja-JP" sz="900" b="0" i="0" u="none" strike="noStrike" dirty="0">
                          <a:solidFill>
                            <a:schemeClr val="tx1"/>
                          </a:solidFill>
                          <a:effectLst/>
                          <a:latin typeface="Yu Gothic" panose="020B0400000000000000" pitchFamily="34" charset="-128"/>
                          <a:ea typeface="Yu Gothic" panose="020B0400000000000000" pitchFamily="34" charset="-128"/>
                        </a:rPr>
                        <a:t>℃</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以上になる場合、緩衝材に</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悪</a:t>
                      </a:r>
                      <a:endParaRPr lang="en-US" altLang="ja-JP" sz="900" b="0" i="0" u="none" strike="noStrike" dirty="0" smtClean="0">
                        <a:solidFill>
                          <a:schemeClr val="tx1"/>
                        </a:solidFill>
                        <a:effectLst/>
                        <a:latin typeface="Yu Gothic" panose="020B0400000000000000" pitchFamily="34" charset="-128"/>
                        <a:ea typeface="Yu Gothic" panose="020B0400000000000000" pitchFamily="34" charset="-128"/>
                      </a:endParaRPr>
                    </a:p>
                    <a:p>
                      <a:pPr algn="l" fontAlgn="t"/>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　</a:t>
                      </a:r>
                      <a:r>
                        <a:rPr lang="ja-JP" altLang="en-US" sz="900" b="0" i="0" u="none" strike="noStrike" dirty="0" err="1" smtClean="0">
                          <a:solidFill>
                            <a:schemeClr val="tx1"/>
                          </a:solidFill>
                          <a:effectLst/>
                          <a:latin typeface="Yu Gothic" panose="020B0400000000000000" pitchFamily="34" charset="-128"/>
                          <a:ea typeface="Yu Gothic" panose="020B0400000000000000" pitchFamily="34" charset="-128"/>
                        </a:rPr>
                        <a:t>い</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影響が生じる恐れが</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ある</a:t>
                      </a: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
                      </a:r>
                      <a:br>
                        <a:rPr lang="ja-JP" altLang="en-US" sz="900" b="0" i="0" u="none" strike="noStrike" dirty="0">
                          <a:solidFill>
                            <a:schemeClr val="tx1"/>
                          </a:solidFill>
                          <a:effectLst/>
                          <a:latin typeface="Yu Gothic" panose="020B0400000000000000" pitchFamily="34" charset="-128"/>
                          <a:ea typeface="Yu Gothic" panose="020B0400000000000000" pitchFamily="34" charset="-128"/>
                        </a:rPr>
                      </a:br>
                      <a:r>
                        <a:rPr lang="ja-JP" altLang="en-US" sz="900" b="0" i="0" u="none" strike="noStrike" dirty="0">
                          <a:solidFill>
                            <a:schemeClr val="tx1"/>
                          </a:solidFill>
                          <a:effectLst/>
                          <a:latin typeface="Yu Gothic" panose="020B0400000000000000" pitchFamily="34" charset="-128"/>
                          <a:ea typeface="Yu Gothic" panose="020B0400000000000000" pitchFamily="34" charset="-128"/>
                        </a:rPr>
                        <a:t>∴特に高くないので</a:t>
                      </a:r>
                      <a:r>
                        <a:rPr lang="ja-JP" altLang="en-US" sz="900" b="0" i="0" u="none" strike="noStrike" dirty="0" smtClean="0">
                          <a:solidFill>
                            <a:schemeClr val="tx1"/>
                          </a:solidFill>
                          <a:effectLst/>
                          <a:latin typeface="Yu Gothic" panose="020B0400000000000000" pitchFamily="34" charset="-128"/>
                          <a:ea typeface="Yu Gothic" panose="020B0400000000000000" pitchFamily="34" charset="-128"/>
                        </a:rPr>
                        <a:t>問題はない</a:t>
                      </a:r>
                      <a:endParaRPr lang="ja-JP" altLang="en-US" sz="900" b="0" i="0" u="none" strike="noStrike" dirty="0">
                        <a:solidFill>
                          <a:schemeClr val="tx1"/>
                        </a:solidFill>
                        <a:effectLst/>
                        <a:latin typeface="Yu Gothic" panose="020B0400000000000000" pitchFamily="34" charset="-128"/>
                        <a:ea typeface="Yu Gothic" panose="020B0400000000000000" pitchFamily="34" charset="-128"/>
                      </a:endParaRPr>
                    </a:p>
                  </a:txBody>
                  <a:tcPr marL="85725" marR="36000" marT="36000" marB="36000">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xmlns="" val="2849642620"/>
                  </a:ext>
                </a:extLst>
              </a:tr>
            </a:tbl>
          </a:graphicData>
        </a:graphic>
      </p:graphicFrame>
      <p:pic>
        <p:nvPicPr>
          <p:cNvPr id="7" name="図 6">
            <a:extLst>
              <a:ext uri="{FF2B5EF4-FFF2-40B4-BE49-F238E27FC236}">
                <a16:creationId xmlns:a16="http://schemas.microsoft.com/office/drawing/2014/main" xmlns="" id="{8CF12C90-B89F-824D-AC33-337B9E6A79B1}"/>
              </a:ext>
            </a:extLst>
          </p:cNvPr>
          <p:cNvPicPr>
            <a:picLocks noChangeAspect="1"/>
          </p:cNvPicPr>
          <p:nvPr/>
        </p:nvPicPr>
        <p:blipFill>
          <a:blip r:embed="rId3"/>
          <a:stretch>
            <a:fillRect/>
          </a:stretch>
        </p:blipFill>
        <p:spPr>
          <a:xfrm>
            <a:off x="308919" y="1329725"/>
            <a:ext cx="580766" cy="352465"/>
          </a:xfrm>
          <a:prstGeom prst="rect">
            <a:avLst/>
          </a:prstGeom>
        </p:spPr>
      </p:pic>
      <p:pic>
        <p:nvPicPr>
          <p:cNvPr id="9" name="図 8">
            <a:extLst>
              <a:ext uri="{FF2B5EF4-FFF2-40B4-BE49-F238E27FC236}">
                <a16:creationId xmlns:a16="http://schemas.microsoft.com/office/drawing/2014/main" xmlns="" id="{55E85101-9282-964A-A31C-FC41F9BDF963}"/>
              </a:ext>
            </a:extLst>
          </p:cNvPr>
          <p:cNvPicPr>
            <a:picLocks noChangeAspect="1"/>
          </p:cNvPicPr>
          <p:nvPr/>
        </p:nvPicPr>
        <p:blipFill>
          <a:blip r:embed="rId4"/>
          <a:stretch>
            <a:fillRect/>
          </a:stretch>
        </p:blipFill>
        <p:spPr>
          <a:xfrm>
            <a:off x="308919" y="2640748"/>
            <a:ext cx="580766" cy="350050"/>
          </a:xfrm>
          <a:prstGeom prst="rect">
            <a:avLst/>
          </a:prstGeom>
        </p:spPr>
      </p:pic>
      <p:pic>
        <p:nvPicPr>
          <p:cNvPr id="10" name="図 9">
            <a:extLst>
              <a:ext uri="{FF2B5EF4-FFF2-40B4-BE49-F238E27FC236}">
                <a16:creationId xmlns:a16="http://schemas.microsoft.com/office/drawing/2014/main" xmlns="" id="{CD41C764-32E9-8046-B2F8-1849C96072B6}"/>
              </a:ext>
            </a:extLst>
          </p:cNvPr>
          <p:cNvPicPr>
            <a:picLocks noChangeAspect="1"/>
          </p:cNvPicPr>
          <p:nvPr/>
        </p:nvPicPr>
        <p:blipFill>
          <a:blip r:embed="rId5"/>
          <a:stretch>
            <a:fillRect/>
          </a:stretch>
        </p:blipFill>
        <p:spPr>
          <a:xfrm>
            <a:off x="308919" y="3495865"/>
            <a:ext cx="580766" cy="352464"/>
          </a:xfrm>
          <a:prstGeom prst="rect">
            <a:avLst/>
          </a:prstGeom>
        </p:spPr>
      </p:pic>
      <p:pic>
        <p:nvPicPr>
          <p:cNvPr id="11" name="図 10">
            <a:extLst>
              <a:ext uri="{FF2B5EF4-FFF2-40B4-BE49-F238E27FC236}">
                <a16:creationId xmlns:a16="http://schemas.microsoft.com/office/drawing/2014/main" xmlns="" id="{19D611CC-BF8A-2F4A-AE1A-7BA5CC93F47F}"/>
              </a:ext>
            </a:extLst>
          </p:cNvPr>
          <p:cNvPicPr>
            <a:picLocks noChangeAspect="1"/>
          </p:cNvPicPr>
          <p:nvPr/>
        </p:nvPicPr>
        <p:blipFill>
          <a:blip r:embed="rId6"/>
          <a:stretch>
            <a:fillRect/>
          </a:stretch>
        </p:blipFill>
        <p:spPr>
          <a:xfrm>
            <a:off x="308919" y="4961818"/>
            <a:ext cx="580766" cy="350050"/>
          </a:xfrm>
          <a:prstGeom prst="rect">
            <a:avLst/>
          </a:prstGeom>
        </p:spPr>
      </p:pic>
      <p:pic>
        <p:nvPicPr>
          <p:cNvPr id="13" name="図 12">
            <a:extLst>
              <a:ext uri="{FF2B5EF4-FFF2-40B4-BE49-F238E27FC236}">
                <a16:creationId xmlns:a16="http://schemas.microsoft.com/office/drawing/2014/main" xmlns="" id="{76C39596-BCBB-FF41-865A-02834698DC21}"/>
              </a:ext>
            </a:extLst>
          </p:cNvPr>
          <p:cNvPicPr>
            <a:picLocks noChangeAspect="1"/>
          </p:cNvPicPr>
          <p:nvPr/>
        </p:nvPicPr>
        <p:blipFill>
          <a:blip r:embed="rId7"/>
          <a:stretch>
            <a:fillRect/>
          </a:stretch>
        </p:blipFill>
        <p:spPr>
          <a:xfrm>
            <a:off x="308919" y="5886724"/>
            <a:ext cx="580766" cy="350050"/>
          </a:xfrm>
          <a:prstGeom prst="rect">
            <a:avLst/>
          </a:prstGeom>
        </p:spPr>
      </p:pic>
      <p:pic>
        <p:nvPicPr>
          <p:cNvPr id="14" name="図 13">
            <a:extLst>
              <a:ext uri="{FF2B5EF4-FFF2-40B4-BE49-F238E27FC236}">
                <a16:creationId xmlns:a16="http://schemas.microsoft.com/office/drawing/2014/main" xmlns="" id="{B9FFB189-EE7B-1D40-AF92-916C64432555}"/>
              </a:ext>
            </a:extLst>
          </p:cNvPr>
          <p:cNvPicPr>
            <a:picLocks noChangeAspect="1"/>
          </p:cNvPicPr>
          <p:nvPr/>
        </p:nvPicPr>
        <p:blipFill>
          <a:blip r:embed="rId8"/>
          <a:stretch>
            <a:fillRect/>
          </a:stretch>
        </p:blipFill>
        <p:spPr>
          <a:xfrm>
            <a:off x="310908" y="7164606"/>
            <a:ext cx="576788" cy="350051"/>
          </a:xfrm>
          <a:prstGeom prst="rect">
            <a:avLst/>
          </a:prstGeom>
        </p:spPr>
      </p:pic>
      <p:pic>
        <p:nvPicPr>
          <p:cNvPr id="15" name="図 14">
            <a:extLst>
              <a:ext uri="{FF2B5EF4-FFF2-40B4-BE49-F238E27FC236}">
                <a16:creationId xmlns:a16="http://schemas.microsoft.com/office/drawing/2014/main" xmlns="" id="{1C28F9E6-6EE2-9D4A-A6A9-C805C12D32B6}"/>
              </a:ext>
            </a:extLst>
          </p:cNvPr>
          <p:cNvPicPr>
            <a:picLocks noChangeAspect="1"/>
          </p:cNvPicPr>
          <p:nvPr/>
        </p:nvPicPr>
        <p:blipFill>
          <a:blip r:embed="rId9"/>
          <a:stretch>
            <a:fillRect/>
          </a:stretch>
        </p:blipFill>
        <p:spPr>
          <a:xfrm>
            <a:off x="308919" y="8450992"/>
            <a:ext cx="580766" cy="348460"/>
          </a:xfrm>
          <a:prstGeom prst="rect">
            <a:avLst/>
          </a:prstGeom>
        </p:spPr>
      </p:pic>
      <p:pic>
        <p:nvPicPr>
          <p:cNvPr id="16" name="図 15">
            <a:extLst>
              <a:ext uri="{FF2B5EF4-FFF2-40B4-BE49-F238E27FC236}">
                <a16:creationId xmlns:a16="http://schemas.microsoft.com/office/drawing/2014/main" xmlns="" id="{BC621403-BC31-1047-8EC3-E2FE8BD3BF48}"/>
              </a:ext>
            </a:extLst>
          </p:cNvPr>
          <p:cNvPicPr>
            <a:picLocks noChangeAspect="1"/>
          </p:cNvPicPr>
          <p:nvPr/>
        </p:nvPicPr>
        <p:blipFill>
          <a:blip r:embed="rId10"/>
          <a:stretch>
            <a:fillRect/>
          </a:stretch>
        </p:blipFill>
        <p:spPr>
          <a:xfrm>
            <a:off x="2483708" y="1332920"/>
            <a:ext cx="580767" cy="346073"/>
          </a:xfrm>
          <a:prstGeom prst="rect">
            <a:avLst/>
          </a:prstGeom>
        </p:spPr>
      </p:pic>
      <p:pic>
        <p:nvPicPr>
          <p:cNvPr id="17" name="図 16">
            <a:extLst>
              <a:ext uri="{FF2B5EF4-FFF2-40B4-BE49-F238E27FC236}">
                <a16:creationId xmlns:a16="http://schemas.microsoft.com/office/drawing/2014/main" xmlns="" id="{6013D283-790C-B049-99B3-9A27341091DB}"/>
              </a:ext>
            </a:extLst>
          </p:cNvPr>
          <p:cNvPicPr>
            <a:picLocks noChangeAspect="1"/>
          </p:cNvPicPr>
          <p:nvPr/>
        </p:nvPicPr>
        <p:blipFill>
          <a:blip r:embed="rId11"/>
          <a:stretch>
            <a:fillRect/>
          </a:stretch>
        </p:blipFill>
        <p:spPr>
          <a:xfrm>
            <a:off x="2483708" y="2641544"/>
            <a:ext cx="580765" cy="348459"/>
          </a:xfrm>
          <a:prstGeom prst="rect">
            <a:avLst/>
          </a:prstGeom>
        </p:spPr>
      </p:pic>
      <p:pic>
        <p:nvPicPr>
          <p:cNvPr id="18" name="図 17">
            <a:extLst>
              <a:ext uri="{FF2B5EF4-FFF2-40B4-BE49-F238E27FC236}">
                <a16:creationId xmlns:a16="http://schemas.microsoft.com/office/drawing/2014/main" xmlns="" id="{DAB8DCE9-2AA4-DF40-92DF-9466BDECB5D2}"/>
              </a:ext>
            </a:extLst>
          </p:cNvPr>
          <p:cNvPicPr>
            <a:picLocks noChangeAspect="1"/>
          </p:cNvPicPr>
          <p:nvPr/>
        </p:nvPicPr>
        <p:blipFill>
          <a:blip r:embed="rId12"/>
          <a:stretch>
            <a:fillRect/>
          </a:stretch>
        </p:blipFill>
        <p:spPr>
          <a:xfrm>
            <a:off x="2485028" y="3497868"/>
            <a:ext cx="578125" cy="348459"/>
          </a:xfrm>
          <a:prstGeom prst="rect">
            <a:avLst/>
          </a:prstGeom>
        </p:spPr>
      </p:pic>
      <p:pic>
        <p:nvPicPr>
          <p:cNvPr id="19" name="図 18">
            <a:extLst>
              <a:ext uri="{FF2B5EF4-FFF2-40B4-BE49-F238E27FC236}">
                <a16:creationId xmlns:a16="http://schemas.microsoft.com/office/drawing/2014/main" xmlns="" id="{89918C75-0204-5748-A8F1-930FF13BD348}"/>
              </a:ext>
            </a:extLst>
          </p:cNvPr>
          <p:cNvPicPr>
            <a:picLocks noChangeAspect="1"/>
          </p:cNvPicPr>
          <p:nvPr/>
        </p:nvPicPr>
        <p:blipFill>
          <a:blip r:embed="rId13"/>
          <a:stretch>
            <a:fillRect/>
          </a:stretch>
        </p:blipFill>
        <p:spPr>
          <a:xfrm>
            <a:off x="2483708" y="4961818"/>
            <a:ext cx="580766" cy="350050"/>
          </a:xfrm>
          <a:prstGeom prst="rect">
            <a:avLst/>
          </a:prstGeom>
        </p:spPr>
      </p:pic>
      <p:pic>
        <p:nvPicPr>
          <p:cNvPr id="20" name="図 19">
            <a:extLst>
              <a:ext uri="{FF2B5EF4-FFF2-40B4-BE49-F238E27FC236}">
                <a16:creationId xmlns:a16="http://schemas.microsoft.com/office/drawing/2014/main" xmlns="" id="{E977D4EC-A1B5-D943-A3EE-597A6889BEE2}"/>
              </a:ext>
            </a:extLst>
          </p:cNvPr>
          <p:cNvPicPr>
            <a:picLocks noChangeAspect="1"/>
          </p:cNvPicPr>
          <p:nvPr/>
        </p:nvPicPr>
        <p:blipFill>
          <a:blip r:embed="rId14"/>
          <a:stretch>
            <a:fillRect/>
          </a:stretch>
        </p:blipFill>
        <p:spPr>
          <a:xfrm>
            <a:off x="2483708" y="5887520"/>
            <a:ext cx="580766" cy="348459"/>
          </a:xfrm>
          <a:prstGeom prst="rect">
            <a:avLst/>
          </a:prstGeom>
        </p:spPr>
      </p:pic>
      <p:pic>
        <p:nvPicPr>
          <p:cNvPr id="21" name="図 20">
            <a:extLst>
              <a:ext uri="{FF2B5EF4-FFF2-40B4-BE49-F238E27FC236}">
                <a16:creationId xmlns:a16="http://schemas.microsoft.com/office/drawing/2014/main" xmlns="" id="{6EC635C3-8472-C741-9AEC-A74A53E17732}"/>
              </a:ext>
            </a:extLst>
          </p:cNvPr>
          <p:cNvPicPr>
            <a:picLocks noChangeAspect="1"/>
          </p:cNvPicPr>
          <p:nvPr/>
        </p:nvPicPr>
        <p:blipFill>
          <a:blip r:embed="rId15"/>
          <a:stretch>
            <a:fillRect/>
          </a:stretch>
        </p:blipFill>
        <p:spPr>
          <a:xfrm>
            <a:off x="2485697" y="7165805"/>
            <a:ext cx="576788" cy="347653"/>
          </a:xfrm>
          <a:prstGeom prst="rect">
            <a:avLst/>
          </a:prstGeom>
        </p:spPr>
      </p:pic>
      <p:pic>
        <p:nvPicPr>
          <p:cNvPr id="22" name="図 21">
            <a:extLst>
              <a:ext uri="{FF2B5EF4-FFF2-40B4-BE49-F238E27FC236}">
                <a16:creationId xmlns:a16="http://schemas.microsoft.com/office/drawing/2014/main" xmlns="" id="{0C6BC234-861C-1D4D-98AC-DEB33AE50D64}"/>
              </a:ext>
            </a:extLst>
          </p:cNvPr>
          <p:cNvPicPr>
            <a:picLocks noChangeAspect="1"/>
          </p:cNvPicPr>
          <p:nvPr/>
        </p:nvPicPr>
        <p:blipFill>
          <a:blip r:embed="rId16"/>
          <a:stretch>
            <a:fillRect/>
          </a:stretch>
        </p:blipFill>
        <p:spPr>
          <a:xfrm>
            <a:off x="2487008" y="8452185"/>
            <a:ext cx="574167" cy="346073"/>
          </a:xfrm>
          <a:prstGeom prst="rect">
            <a:avLst/>
          </a:prstGeom>
        </p:spPr>
      </p:pic>
      <p:pic>
        <p:nvPicPr>
          <p:cNvPr id="23" name="図 22">
            <a:extLst>
              <a:ext uri="{FF2B5EF4-FFF2-40B4-BE49-F238E27FC236}">
                <a16:creationId xmlns:a16="http://schemas.microsoft.com/office/drawing/2014/main" xmlns="" id="{B16952C2-2EC6-194B-9C7B-5DC10D90B838}"/>
              </a:ext>
            </a:extLst>
          </p:cNvPr>
          <p:cNvPicPr>
            <a:picLocks noChangeAspect="1"/>
          </p:cNvPicPr>
          <p:nvPr/>
        </p:nvPicPr>
        <p:blipFill>
          <a:blip r:embed="rId17"/>
          <a:stretch>
            <a:fillRect/>
          </a:stretch>
        </p:blipFill>
        <p:spPr>
          <a:xfrm>
            <a:off x="4635347" y="1330932"/>
            <a:ext cx="580766" cy="350050"/>
          </a:xfrm>
          <a:prstGeom prst="rect">
            <a:avLst/>
          </a:prstGeom>
        </p:spPr>
      </p:pic>
      <p:pic>
        <p:nvPicPr>
          <p:cNvPr id="24" name="図 23">
            <a:extLst>
              <a:ext uri="{FF2B5EF4-FFF2-40B4-BE49-F238E27FC236}">
                <a16:creationId xmlns:a16="http://schemas.microsoft.com/office/drawing/2014/main" xmlns="" id="{94210061-0F3D-5641-B585-1BB4000F2F99}"/>
              </a:ext>
            </a:extLst>
          </p:cNvPr>
          <p:cNvPicPr>
            <a:picLocks noChangeAspect="1"/>
          </p:cNvPicPr>
          <p:nvPr/>
        </p:nvPicPr>
        <p:blipFill>
          <a:blip r:embed="rId18"/>
          <a:stretch>
            <a:fillRect/>
          </a:stretch>
        </p:blipFill>
        <p:spPr>
          <a:xfrm>
            <a:off x="4635347" y="2642737"/>
            <a:ext cx="580766" cy="346072"/>
          </a:xfrm>
          <a:prstGeom prst="rect">
            <a:avLst/>
          </a:prstGeom>
        </p:spPr>
      </p:pic>
      <p:pic>
        <p:nvPicPr>
          <p:cNvPr id="25" name="図 24">
            <a:extLst>
              <a:ext uri="{FF2B5EF4-FFF2-40B4-BE49-F238E27FC236}">
                <a16:creationId xmlns:a16="http://schemas.microsoft.com/office/drawing/2014/main" xmlns="" id="{063E4558-6D33-3D48-97EE-78ED55FEAFD8}"/>
              </a:ext>
            </a:extLst>
          </p:cNvPr>
          <p:cNvPicPr>
            <a:picLocks noChangeAspect="1"/>
          </p:cNvPicPr>
          <p:nvPr/>
        </p:nvPicPr>
        <p:blipFill>
          <a:blip r:embed="rId19"/>
          <a:stretch>
            <a:fillRect/>
          </a:stretch>
        </p:blipFill>
        <p:spPr>
          <a:xfrm>
            <a:off x="4635347" y="3499061"/>
            <a:ext cx="580766" cy="346072"/>
          </a:xfrm>
          <a:prstGeom prst="rect">
            <a:avLst/>
          </a:prstGeom>
        </p:spPr>
      </p:pic>
      <p:pic>
        <p:nvPicPr>
          <p:cNvPr id="26" name="図 25">
            <a:extLst>
              <a:ext uri="{FF2B5EF4-FFF2-40B4-BE49-F238E27FC236}">
                <a16:creationId xmlns:a16="http://schemas.microsoft.com/office/drawing/2014/main" xmlns="" id="{9DFB8709-2F1F-2C42-B794-187BCAE560BB}"/>
              </a:ext>
            </a:extLst>
          </p:cNvPr>
          <p:cNvPicPr>
            <a:picLocks noChangeAspect="1"/>
          </p:cNvPicPr>
          <p:nvPr/>
        </p:nvPicPr>
        <p:blipFill>
          <a:blip r:embed="rId20"/>
          <a:stretch>
            <a:fillRect/>
          </a:stretch>
        </p:blipFill>
        <p:spPr>
          <a:xfrm>
            <a:off x="4635347" y="4963807"/>
            <a:ext cx="580766" cy="346072"/>
          </a:xfrm>
          <a:prstGeom prst="rect">
            <a:avLst/>
          </a:prstGeom>
        </p:spPr>
      </p:pic>
      <p:pic>
        <p:nvPicPr>
          <p:cNvPr id="27" name="図 26">
            <a:extLst>
              <a:ext uri="{FF2B5EF4-FFF2-40B4-BE49-F238E27FC236}">
                <a16:creationId xmlns:a16="http://schemas.microsoft.com/office/drawing/2014/main" xmlns="" id="{F71D7DCD-CD72-7C46-A89F-2438786B77D8}"/>
              </a:ext>
            </a:extLst>
          </p:cNvPr>
          <p:cNvPicPr>
            <a:picLocks noChangeAspect="1"/>
          </p:cNvPicPr>
          <p:nvPr/>
        </p:nvPicPr>
        <p:blipFill>
          <a:blip r:embed="rId21"/>
          <a:stretch>
            <a:fillRect/>
          </a:stretch>
        </p:blipFill>
        <p:spPr>
          <a:xfrm>
            <a:off x="4635347" y="5888713"/>
            <a:ext cx="580766" cy="346072"/>
          </a:xfrm>
          <a:prstGeom prst="rect">
            <a:avLst/>
          </a:prstGeom>
        </p:spPr>
      </p:pic>
      <p:pic>
        <p:nvPicPr>
          <p:cNvPr id="28" name="図 27">
            <a:extLst>
              <a:ext uri="{FF2B5EF4-FFF2-40B4-BE49-F238E27FC236}">
                <a16:creationId xmlns:a16="http://schemas.microsoft.com/office/drawing/2014/main" xmlns="" id="{2720DC70-D4B5-E943-8041-8B5D7C4C4A07}"/>
              </a:ext>
            </a:extLst>
          </p:cNvPr>
          <p:cNvPicPr>
            <a:picLocks noChangeAspect="1"/>
          </p:cNvPicPr>
          <p:nvPr/>
        </p:nvPicPr>
        <p:blipFill>
          <a:blip r:embed="rId22"/>
          <a:stretch>
            <a:fillRect/>
          </a:stretch>
        </p:blipFill>
        <p:spPr>
          <a:xfrm>
            <a:off x="4635347" y="7165401"/>
            <a:ext cx="580766" cy="348460"/>
          </a:xfrm>
          <a:prstGeom prst="rect">
            <a:avLst/>
          </a:prstGeom>
        </p:spPr>
      </p:pic>
      <p:pic>
        <p:nvPicPr>
          <p:cNvPr id="29" name="図 28">
            <a:extLst>
              <a:ext uri="{FF2B5EF4-FFF2-40B4-BE49-F238E27FC236}">
                <a16:creationId xmlns:a16="http://schemas.microsoft.com/office/drawing/2014/main" xmlns="" id="{BCC773EC-A657-8E4E-9553-2540C2FF5687}"/>
              </a:ext>
            </a:extLst>
          </p:cNvPr>
          <p:cNvPicPr>
            <a:picLocks noChangeAspect="1"/>
          </p:cNvPicPr>
          <p:nvPr/>
        </p:nvPicPr>
        <p:blipFill>
          <a:blip r:embed="rId23"/>
          <a:stretch>
            <a:fillRect/>
          </a:stretch>
        </p:blipFill>
        <p:spPr>
          <a:xfrm>
            <a:off x="4638647" y="8450992"/>
            <a:ext cx="574167" cy="348459"/>
          </a:xfrm>
          <a:prstGeom prst="rect">
            <a:avLst/>
          </a:prstGeom>
        </p:spPr>
      </p:pic>
      <p:sp>
        <p:nvSpPr>
          <p:cNvPr id="6" name="テキスト ボックス 5"/>
          <p:cNvSpPr txBox="1"/>
          <p:nvPr/>
        </p:nvSpPr>
        <p:spPr>
          <a:xfrm>
            <a:off x="308919" y="9631855"/>
            <a:ext cx="1143242" cy="230832"/>
          </a:xfrm>
          <a:prstGeom prst="rect">
            <a:avLst/>
          </a:prstGeom>
          <a:noFill/>
        </p:spPr>
        <p:txBody>
          <a:bodyPr wrap="square" rtlCol="0">
            <a:spAutoFit/>
          </a:bodyPr>
          <a:lstStyle/>
          <a:p>
            <a:r>
              <a:rPr lang="ja-JP" altLang="en-US" sz="900" dirty="0">
                <a:latin typeface="Yu Gothic" panose="020B0400000000000000" pitchFamily="34" charset="-128"/>
                <a:ea typeface="Yu Gothic" panose="020B0400000000000000" pitchFamily="34" charset="-128"/>
              </a:rPr>
              <a:t>∴好ましくない</a:t>
            </a:r>
            <a:endParaRPr kumimoji="1" lang="ja-JP" altLang="en-US" sz="900" dirty="0"/>
          </a:p>
        </p:txBody>
      </p:sp>
      <p:sp>
        <p:nvSpPr>
          <p:cNvPr id="30" name="テキスト ボックス 29"/>
          <p:cNvSpPr txBox="1"/>
          <p:nvPr/>
        </p:nvSpPr>
        <p:spPr>
          <a:xfrm>
            <a:off x="4665108" y="9644576"/>
            <a:ext cx="1143242" cy="230832"/>
          </a:xfrm>
          <a:prstGeom prst="rect">
            <a:avLst/>
          </a:prstGeom>
          <a:noFill/>
        </p:spPr>
        <p:txBody>
          <a:bodyPr wrap="square" rtlCol="0">
            <a:spAutoFit/>
          </a:bodyPr>
          <a:lstStyle/>
          <a:p>
            <a:r>
              <a:rPr lang="ja-JP" altLang="en-US" sz="900" dirty="0">
                <a:latin typeface="Yu Gothic" panose="020B0400000000000000" pitchFamily="34" charset="-128"/>
                <a:ea typeface="Yu Gothic" panose="020B0400000000000000" pitchFamily="34" charset="-128"/>
              </a:rPr>
              <a:t>∴</a:t>
            </a:r>
            <a:r>
              <a:rPr lang="ja-JP" altLang="en-US" sz="900" dirty="0" smtClean="0">
                <a:latin typeface="Yu Gothic" panose="020B0400000000000000" pitchFamily="34" charset="-128"/>
                <a:ea typeface="Yu Gothic" panose="020B0400000000000000" pitchFamily="34" charset="-128"/>
              </a:rPr>
              <a:t>好ましい</a:t>
            </a:r>
            <a:endParaRPr kumimoji="1" lang="ja-JP" altLang="en-US" sz="900" dirty="0"/>
          </a:p>
        </p:txBody>
      </p:sp>
      <p:sp>
        <p:nvSpPr>
          <p:cNvPr id="31" name="テキスト ボックス 30"/>
          <p:cNvSpPr txBox="1"/>
          <p:nvPr/>
        </p:nvSpPr>
        <p:spPr>
          <a:xfrm>
            <a:off x="2483708" y="9631855"/>
            <a:ext cx="1143242" cy="230832"/>
          </a:xfrm>
          <a:prstGeom prst="rect">
            <a:avLst/>
          </a:prstGeom>
          <a:noFill/>
        </p:spPr>
        <p:txBody>
          <a:bodyPr wrap="square" rtlCol="0">
            <a:spAutoFit/>
          </a:bodyPr>
          <a:lstStyle/>
          <a:p>
            <a:r>
              <a:rPr lang="ja-JP" altLang="en-US" sz="900" dirty="0">
                <a:latin typeface="Yu Gothic" panose="020B0400000000000000" pitchFamily="34" charset="-128"/>
                <a:ea typeface="Yu Gothic" panose="020B0400000000000000" pitchFamily="34" charset="-128"/>
              </a:rPr>
              <a:t>∴好ましくない</a:t>
            </a:r>
            <a:endParaRPr kumimoji="1" lang="ja-JP" altLang="en-US" sz="900" dirty="0"/>
          </a:p>
        </p:txBody>
      </p:sp>
    </p:spTree>
    <p:extLst>
      <p:ext uri="{BB962C8B-B14F-4D97-AF65-F5344CB8AC3E}">
        <p14:creationId xmlns:p14="http://schemas.microsoft.com/office/powerpoint/2010/main" val="3354020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35">
            <a:extLst>
              <a:ext uri="{FF2B5EF4-FFF2-40B4-BE49-F238E27FC236}">
                <a16:creationId xmlns:a16="http://schemas.microsoft.com/office/drawing/2014/main" xmlns="" id="{2577BA4F-AF5D-1544-8834-EA2B6BDA141E}"/>
              </a:ext>
            </a:extLst>
          </p:cNvPr>
          <p:cNvSpPr txBox="1">
            <a:spLocks/>
          </p:cNvSpPr>
          <p:nvPr/>
        </p:nvSpPr>
        <p:spPr>
          <a:xfrm>
            <a:off x="0" y="286715"/>
            <a:ext cx="6858000" cy="408214"/>
          </a:xfrm>
          <a:prstGeom prst="rect">
            <a:avLst/>
          </a:prstGeom>
          <a:solidFill>
            <a:srgbClr val="1FA339"/>
          </a:solidFill>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marL="0" marR="0" indent="0" algn="ctr" defTabSz="578358" rtl="0" latinLnBrk="0">
              <a:lnSpc>
                <a:spcPct val="100000"/>
              </a:lnSpc>
              <a:spcBef>
                <a:spcPts val="0"/>
              </a:spcBef>
              <a:spcAft>
                <a:spcPts val="0"/>
              </a:spcAft>
              <a:buClrTx/>
              <a:buSzTx/>
              <a:buFontTx/>
              <a:buNone/>
              <a:tabLst/>
              <a:defRPr sz="7919"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578358" rtl="0" eaLnBrk="1" fontAlgn="auto" latinLnBrk="0" hangingPunct="1">
              <a:lnSpc>
                <a:spcPct val="100000"/>
              </a:lnSpc>
              <a:spcBef>
                <a:spcPts val="0"/>
              </a:spcBef>
              <a:spcAft>
                <a:spcPts val="0"/>
              </a:spcAft>
              <a:buClrTx/>
              <a:buSzTx/>
              <a:buFontTx/>
              <a:buNone/>
              <a:tabLst/>
              <a:defRPr/>
            </a:pPr>
            <a:r>
              <a:rPr kumimoji="0" lang="ja-JP" altLang="en-US" sz="1400" kern="0" dirty="0" smtClean="0">
                <a:solidFill>
                  <a:srgbClr val="FFFFFF"/>
                </a:solidFill>
              </a:rPr>
              <a:t>クイズ解答カード</a:t>
            </a:r>
            <a:r>
              <a:rPr kumimoji="0" lang="ja-JP" altLang="en-US" sz="1400" kern="0" dirty="0">
                <a:solidFill>
                  <a:srgbClr val="FFFFFF"/>
                </a:solidFill>
              </a:rPr>
              <a:t>の解説</a:t>
            </a:r>
            <a:endParaRPr kumimoji="0" lang="en-US" altLang="ja-JP" sz="1400" b="1" i="0" u="none" strike="noStrike" kern="0" cap="none" spc="0" normalizeH="0" baseline="0" noProof="0" dirty="0">
              <a:ln>
                <a:noFill/>
              </a:ln>
              <a:solidFill>
                <a:srgbClr val="FFFFFF"/>
              </a:solidFill>
              <a:effectLst/>
              <a:uLnTx/>
              <a:uFillTx/>
              <a:latin typeface="Yu Gothic" panose="020B0400000000000000" pitchFamily="34" charset="-128"/>
              <a:ea typeface="Yu Gothic" panose="020B0400000000000000" pitchFamily="34" charset="-128"/>
              <a:sym typeface="ヒラギノ角ゴ ProN W3"/>
            </a:endParaRPr>
          </a:p>
        </p:txBody>
      </p:sp>
      <p:sp>
        <p:nvSpPr>
          <p:cNvPr id="5" name="正方形/長方形 4">
            <a:extLst>
              <a:ext uri="{FF2B5EF4-FFF2-40B4-BE49-F238E27FC236}">
                <a16:creationId xmlns:a16="http://schemas.microsoft.com/office/drawing/2014/main" xmlns="" id="{4C280EB7-2A83-EA47-99F1-C1D276A64519}"/>
              </a:ext>
            </a:extLst>
          </p:cNvPr>
          <p:cNvSpPr/>
          <p:nvPr/>
        </p:nvSpPr>
        <p:spPr>
          <a:xfrm>
            <a:off x="361091" y="1633986"/>
            <a:ext cx="6102417" cy="443135"/>
          </a:xfrm>
          <a:prstGeom prst="rect">
            <a:avLst/>
          </a:prstGeom>
        </p:spPr>
        <p:txBody>
          <a:bodyPr wrap="square" lIns="0" tIns="0" rIns="0" anchor="t">
            <a:spAutoFit/>
          </a:bodyPr>
          <a:lstStyle/>
          <a:p>
            <a:pPr marL="15875" indent="-15875" algn="just">
              <a:lnSpc>
                <a:spcPts val="1600"/>
              </a:lnSpc>
              <a:spcAft>
                <a:spcPts val="0"/>
              </a:spcAft>
            </a:pPr>
            <a:r>
              <a:rPr lang="ja-JP" altLang="en-US" sz="1050" kern="100">
                <a:latin typeface="+mn-ea"/>
                <a:cs typeface="Times New Roman" panose="02020603050405020304" pitchFamily="18" charset="0"/>
              </a:rPr>
              <a:t>酸素が少ない場所ではものが腐食しにくく、地下水の流れが遅い場所ではものが移動しにくいため、地下には「物質を閉じ込める」性質があると考えています。</a:t>
            </a:r>
            <a:endParaRPr lang="en-US" altLang="ja-JP" sz="1050" kern="100" dirty="0">
              <a:latin typeface="+mn-ea"/>
              <a:cs typeface="Times New Roman" panose="02020603050405020304" pitchFamily="18" charset="0"/>
            </a:endParaRPr>
          </a:p>
        </p:txBody>
      </p:sp>
      <p:sp>
        <p:nvSpPr>
          <p:cNvPr id="6" name="テキスト ボックス 5">
            <a:extLst>
              <a:ext uri="{FF2B5EF4-FFF2-40B4-BE49-F238E27FC236}">
                <a16:creationId xmlns:a16="http://schemas.microsoft.com/office/drawing/2014/main" xmlns="" id="{7DF89FA3-6A06-094B-98D8-E6A95D52B609}"/>
              </a:ext>
            </a:extLst>
          </p:cNvPr>
          <p:cNvSpPr txBox="1"/>
          <p:nvPr/>
        </p:nvSpPr>
        <p:spPr>
          <a:xfrm>
            <a:off x="361091" y="958231"/>
            <a:ext cx="5277992" cy="7489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0800" rIns="0" bIns="50800" numCol="1" spcCol="38100" rtlCol="0" anchor="ctr">
            <a:spAutoFit/>
          </a:bodyPr>
          <a:lstStyle/>
          <a:p>
            <a:pPr defTabSz="584200" hangingPunct="0"/>
            <a:r>
              <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rPr>
              <a:t>ガラス固化体が処分される地下深くの一般的な特徴として、正しくないものは？</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A. </a:t>
            </a:r>
            <a:r>
              <a:rPr kumimoji="0" lang="ja-JP" altLang="en-US" sz="1050" b="1" dirty="0">
                <a:solidFill>
                  <a:srgbClr val="EA6179"/>
                </a:solidFill>
                <a:latin typeface="Yu Gothic" panose="020B0400000000000000" pitchFamily="34" charset="-128"/>
                <a:ea typeface="Yu Gothic" panose="020B0400000000000000" pitchFamily="34" charset="-128"/>
                <a:sym typeface="ヒラギノ角ゴ ProN W3"/>
              </a:rPr>
              <a:t>人間が入れないほど高温である　</a:t>
            </a:r>
            <a:r>
              <a:rPr kumimoji="0" lang="ja-JP" altLang="en-US" sz="1050" b="1" dirty="0" smtClean="0">
                <a:solidFill>
                  <a:srgbClr val="EA6179"/>
                </a:solidFill>
                <a:latin typeface="Yu Gothic" panose="020B0400000000000000" pitchFamily="34" charset="-128"/>
                <a:ea typeface="Yu Gothic" panose="020B0400000000000000" pitchFamily="34" charset="-128"/>
                <a:sym typeface="ヒラギノ角ゴ ProN W3"/>
              </a:rPr>
              <a:t>正解</a:t>
            </a:r>
            <a:endParaRPr kumimoji="0" lang="ja-JP" altLang="en-US" sz="1050" b="1" dirty="0">
              <a:solidFill>
                <a:srgbClr val="EA6179"/>
              </a:solidFill>
              <a:latin typeface="Yu Gothic" panose="020B0400000000000000" pitchFamily="34" charset="-128"/>
              <a:ea typeface="Yu Gothic" panose="020B0400000000000000" pitchFamily="34" charset="-128"/>
              <a:sym typeface="ヒラギノ角ゴ ProN W3"/>
            </a:endParaRP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B. </a:t>
            </a:r>
            <a:r>
              <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rPr>
              <a:t>酸素が少ない</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C. </a:t>
            </a:r>
            <a:r>
              <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rPr>
              <a:t>地下水の流れが遅い</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7" name="正方形/長方形 6">
            <a:extLst>
              <a:ext uri="{FF2B5EF4-FFF2-40B4-BE49-F238E27FC236}">
                <a16:creationId xmlns:a16="http://schemas.microsoft.com/office/drawing/2014/main" xmlns="" id="{D80591A3-FEEA-4845-B67A-6BA6F96D348A}"/>
              </a:ext>
            </a:extLst>
          </p:cNvPr>
          <p:cNvSpPr/>
          <p:nvPr/>
        </p:nvSpPr>
        <p:spPr>
          <a:xfrm>
            <a:off x="361091" y="3000535"/>
            <a:ext cx="6102417" cy="237950"/>
          </a:xfrm>
          <a:prstGeom prst="rect">
            <a:avLst/>
          </a:prstGeom>
        </p:spPr>
        <p:txBody>
          <a:bodyPr wrap="square" lIns="0" tIns="0" rIns="0" anchor="t">
            <a:spAutoFit/>
          </a:bodyPr>
          <a:lstStyle/>
          <a:p>
            <a:pPr marL="15875" indent="-15875" algn="just">
              <a:lnSpc>
                <a:spcPts val="1600"/>
              </a:lnSpc>
              <a:spcAft>
                <a:spcPts val="0"/>
              </a:spcAft>
            </a:pPr>
            <a:r>
              <a:rPr lang="ja-JP" altLang="en-US" sz="1050" kern="100">
                <a:latin typeface="+mn-ea"/>
                <a:cs typeface="Times New Roman" panose="02020603050405020304" pitchFamily="18" charset="0"/>
              </a:rPr>
              <a:t>ベントナイトは猫砂のほか、人工池の止水や洗顔料など身近なものにも使われています。</a:t>
            </a:r>
            <a:endParaRPr lang="en-US" altLang="ja-JP" sz="1050" kern="100" dirty="0">
              <a:latin typeface="+mn-ea"/>
              <a:cs typeface="Times New Roman" panose="02020603050405020304" pitchFamily="18" charset="0"/>
            </a:endParaRPr>
          </a:p>
        </p:txBody>
      </p:sp>
      <p:sp>
        <p:nvSpPr>
          <p:cNvPr id="8" name="テキスト ボックス 7">
            <a:extLst>
              <a:ext uri="{FF2B5EF4-FFF2-40B4-BE49-F238E27FC236}">
                <a16:creationId xmlns:a16="http://schemas.microsoft.com/office/drawing/2014/main" xmlns="" id="{015DC467-001B-8C4A-A4A5-106C961F7D4C}"/>
              </a:ext>
            </a:extLst>
          </p:cNvPr>
          <p:cNvSpPr txBox="1"/>
          <p:nvPr/>
        </p:nvSpPr>
        <p:spPr>
          <a:xfrm>
            <a:off x="361091" y="2324779"/>
            <a:ext cx="5277992" cy="7489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0800" rIns="0" bIns="50800" numCol="1" spcCol="38100" rtlCol="0" anchor="ctr">
            <a:spAutoFit/>
          </a:bodyPr>
          <a:lstStyle/>
          <a:p>
            <a:pPr defTabSz="584200" hangingPunct="0"/>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ベントナイトに関する説明として、正しくないものは？</a:t>
            </a: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A. </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主成分がガラスでできている　正解</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B.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猫砂にも使われている</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C.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放射性物質を吸着する性質がある</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9" name="正方形/長方形 8">
            <a:extLst>
              <a:ext uri="{FF2B5EF4-FFF2-40B4-BE49-F238E27FC236}">
                <a16:creationId xmlns:a16="http://schemas.microsoft.com/office/drawing/2014/main" xmlns="" id="{0DF8F384-7FD3-C243-887C-1D5C8A52669E}"/>
              </a:ext>
            </a:extLst>
          </p:cNvPr>
          <p:cNvSpPr/>
          <p:nvPr/>
        </p:nvSpPr>
        <p:spPr>
          <a:xfrm>
            <a:off x="361091" y="4161900"/>
            <a:ext cx="6102417" cy="456535"/>
          </a:xfrm>
          <a:prstGeom prst="rect">
            <a:avLst/>
          </a:prstGeom>
        </p:spPr>
        <p:txBody>
          <a:bodyPr wrap="square" lIns="0" tIns="0" rIns="0" anchor="t">
            <a:spAutoFit/>
          </a:bodyPr>
          <a:lstStyle/>
          <a:p>
            <a:pPr marL="15875" indent="-15875" algn="just">
              <a:lnSpc>
                <a:spcPts val="1600"/>
              </a:lnSpc>
              <a:spcAft>
                <a:spcPts val="0"/>
              </a:spcAft>
            </a:pPr>
            <a:r>
              <a:rPr lang="ja-JP" altLang="en-US" sz="1050" kern="100" dirty="0" smtClean="0">
                <a:latin typeface="+mn-ea"/>
                <a:cs typeface="Times New Roman" panose="02020603050405020304" pitchFamily="18" charset="0"/>
              </a:rPr>
              <a:t>網目状の</a:t>
            </a:r>
            <a:r>
              <a:rPr lang="ja-JP" altLang="en-US" sz="1050" kern="100" dirty="0">
                <a:latin typeface="+mn-ea"/>
                <a:cs typeface="Times New Roman" panose="02020603050405020304" pitchFamily="18" charset="0"/>
              </a:rPr>
              <a:t>構造の中に放射性物質を取り込むため、ガラスが割れても放射性物質だけが溶け出すことはありません。</a:t>
            </a:r>
            <a:endParaRPr lang="en-US" altLang="ja-JP" sz="1050" kern="100" dirty="0">
              <a:latin typeface="+mn-ea"/>
              <a:cs typeface="Times New Roman" panose="02020603050405020304" pitchFamily="18" charset="0"/>
            </a:endParaRPr>
          </a:p>
        </p:txBody>
      </p:sp>
      <p:sp>
        <p:nvSpPr>
          <p:cNvPr id="10" name="テキスト ボックス 9">
            <a:extLst>
              <a:ext uri="{FF2B5EF4-FFF2-40B4-BE49-F238E27FC236}">
                <a16:creationId xmlns:a16="http://schemas.microsoft.com/office/drawing/2014/main" xmlns="" id="{D5C2E532-78B4-B94E-AA35-425B0CC68ED9}"/>
              </a:ext>
            </a:extLst>
          </p:cNvPr>
          <p:cNvSpPr txBox="1"/>
          <p:nvPr/>
        </p:nvSpPr>
        <p:spPr>
          <a:xfrm>
            <a:off x="361091" y="3486145"/>
            <a:ext cx="5277992" cy="7489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0800" rIns="0" bIns="50800" numCol="1" spcCol="38100" rtlCol="0" anchor="ctr">
            <a:spAutoFit/>
          </a:bodyPr>
          <a:lstStyle/>
          <a:p>
            <a:pPr defTabSz="584200" hangingPunct="0"/>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ガラスの特徴として、正しいものは？</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A.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水に良く溶ける</a:t>
            </a: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B. </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網目状の構造をしている　正解</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C.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お湯に良く溶ける</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11" name="正方形/長方形 10">
            <a:extLst>
              <a:ext uri="{FF2B5EF4-FFF2-40B4-BE49-F238E27FC236}">
                <a16:creationId xmlns:a16="http://schemas.microsoft.com/office/drawing/2014/main" xmlns="" id="{F7B35760-8C89-0D47-A907-C0769D5618E7}"/>
              </a:ext>
            </a:extLst>
          </p:cNvPr>
          <p:cNvSpPr/>
          <p:nvPr/>
        </p:nvSpPr>
        <p:spPr>
          <a:xfrm>
            <a:off x="361091" y="5528449"/>
            <a:ext cx="6102417" cy="866904"/>
          </a:xfrm>
          <a:prstGeom prst="rect">
            <a:avLst/>
          </a:prstGeom>
        </p:spPr>
        <p:txBody>
          <a:bodyPr wrap="square" lIns="0" tIns="0" rIns="0" anchor="t">
            <a:spAutoFit/>
          </a:bodyPr>
          <a:lstStyle/>
          <a:p>
            <a:pPr marL="15875" indent="-15875" algn="just">
              <a:lnSpc>
                <a:spcPts val="1600"/>
              </a:lnSpc>
              <a:spcAft>
                <a:spcPts val="0"/>
              </a:spcAft>
            </a:pPr>
            <a:r>
              <a:rPr lang="ja-JP" altLang="en-US" sz="1050" kern="100" dirty="0">
                <a:latin typeface="+mn-ea"/>
                <a:cs typeface="Times New Roman" panose="02020603050405020304" pitchFamily="18" charset="0"/>
              </a:rPr>
              <a:t>プルトニウムを利用した発電方法（プルサーマル発電）の技術もありますが、</a:t>
            </a:r>
            <a:r>
              <a:rPr lang="en-US" altLang="ja-JP" sz="1050" kern="100" dirty="0">
                <a:latin typeface="+mn-ea"/>
                <a:cs typeface="Times New Roman" panose="02020603050405020304" pitchFamily="18" charset="0"/>
              </a:rPr>
              <a:t>2019</a:t>
            </a:r>
            <a:r>
              <a:rPr lang="ja-JP" altLang="en-US" sz="1050" kern="100" dirty="0">
                <a:latin typeface="+mn-ea"/>
                <a:cs typeface="Times New Roman" panose="02020603050405020304" pitchFamily="18" charset="0"/>
              </a:rPr>
              <a:t>年現在、日本で商用稼働している原子力</a:t>
            </a:r>
            <a:r>
              <a:rPr lang="ja-JP" altLang="en-US" sz="1050" kern="100" smtClean="0">
                <a:latin typeface="+mn-ea"/>
                <a:cs typeface="Times New Roman" panose="02020603050405020304" pitchFamily="18" charset="0"/>
              </a:rPr>
              <a:t>発電所はすべて</a:t>
            </a:r>
            <a:r>
              <a:rPr lang="ja-JP" altLang="en-US" sz="1050" kern="100" dirty="0">
                <a:latin typeface="+mn-ea"/>
                <a:cs typeface="Times New Roman" panose="02020603050405020304" pitchFamily="18" charset="0"/>
              </a:rPr>
              <a:t>ウランを燃料としたものです。</a:t>
            </a:r>
          </a:p>
          <a:p>
            <a:pPr marL="15875" indent="-15875" algn="just">
              <a:lnSpc>
                <a:spcPts val="1600"/>
              </a:lnSpc>
              <a:spcAft>
                <a:spcPts val="0"/>
              </a:spcAft>
            </a:pPr>
            <a:r>
              <a:rPr lang="ja-JP" altLang="en-US" sz="1050" kern="100" dirty="0">
                <a:latin typeface="+mn-ea"/>
                <a:cs typeface="Times New Roman" panose="02020603050405020304" pitchFamily="18" charset="0"/>
              </a:rPr>
              <a:t>なお、原子力発電所で使われているウラン燃料の一部は運転中にプルトニウムに変わり、そのプルトニウムが核分裂するときに発生する熱も発電に役立っています。</a:t>
            </a:r>
            <a:endParaRPr lang="en-US" altLang="ja-JP" sz="1050" kern="100" dirty="0">
              <a:latin typeface="+mn-ea"/>
              <a:cs typeface="Times New Roman" panose="02020603050405020304" pitchFamily="18" charset="0"/>
            </a:endParaRPr>
          </a:p>
        </p:txBody>
      </p:sp>
      <p:sp>
        <p:nvSpPr>
          <p:cNvPr id="12" name="テキスト ボックス 11">
            <a:extLst>
              <a:ext uri="{FF2B5EF4-FFF2-40B4-BE49-F238E27FC236}">
                <a16:creationId xmlns:a16="http://schemas.microsoft.com/office/drawing/2014/main" xmlns="" id="{80A6B9F7-183B-3648-BAE1-BB94450FEB1A}"/>
              </a:ext>
            </a:extLst>
          </p:cNvPr>
          <p:cNvSpPr txBox="1"/>
          <p:nvPr/>
        </p:nvSpPr>
        <p:spPr>
          <a:xfrm>
            <a:off x="361091" y="4852694"/>
            <a:ext cx="5277992" cy="7489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0800" rIns="0" bIns="50800" numCol="1" spcCol="38100" rtlCol="0" anchor="ctr">
            <a:spAutoFit/>
          </a:bodyPr>
          <a:lstStyle/>
          <a:p>
            <a:pPr defTabSz="584200" hangingPunct="0"/>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原子力発電の燃料として、正しいものは？</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A.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メタン</a:t>
            </a: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B. </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ウラン　正解</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C.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石炭</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13" name="正方形/長方形 12">
            <a:extLst>
              <a:ext uri="{FF2B5EF4-FFF2-40B4-BE49-F238E27FC236}">
                <a16:creationId xmlns:a16="http://schemas.microsoft.com/office/drawing/2014/main" xmlns="" id="{9E7A8B82-5532-8E46-BEC5-80C58B331483}"/>
              </a:ext>
            </a:extLst>
          </p:cNvPr>
          <p:cNvSpPr/>
          <p:nvPr/>
        </p:nvSpPr>
        <p:spPr>
          <a:xfrm>
            <a:off x="361091" y="7305367"/>
            <a:ext cx="6102417" cy="853503"/>
          </a:xfrm>
          <a:prstGeom prst="rect">
            <a:avLst/>
          </a:prstGeom>
        </p:spPr>
        <p:txBody>
          <a:bodyPr wrap="square" lIns="0" tIns="0" rIns="0" anchor="t">
            <a:spAutoFit/>
          </a:bodyPr>
          <a:lstStyle/>
          <a:p>
            <a:pPr marL="15875" indent="-15875" algn="just">
              <a:lnSpc>
                <a:spcPts val="1600"/>
              </a:lnSpc>
              <a:spcAft>
                <a:spcPts val="0"/>
              </a:spcAft>
            </a:pPr>
            <a:r>
              <a:rPr lang="en-US" altLang="ja-JP" sz="1050" kern="100" dirty="0">
                <a:latin typeface="+mn-ea"/>
                <a:cs typeface="Times New Roman" panose="02020603050405020304" pitchFamily="18" charset="0"/>
              </a:rPr>
              <a:t>1962</a:t>
            </a:r>
            <a:r>
              <a:rPr lang="ja-JP" altLang="en-US" sz="1050" kern="100">
                <a:latin typeface="+mn-ea"/>
                <a:cs typeface="Times New Roman" panose="02020603050405020304" pitchFamily="18" charset="0"/>
              </a:rPr>
              <a:t>年：処分方針の検討開始</a:t>
            </a:r>
          </a:p>
          <a:p>
            <a:pPr marL="15875" indent="-15875" algn="just">
              <a:lnSpc>
                <a:spcPts val="1600"/>
              </a:lnSpc>
              <a:spcAft>
                <a:spcPts val="0"/>
              </a:spcAft>
            </a:pPr>
            <a:r>
              <a:rPr lang="en-US" altLang="ja-JP" sz="1050" kern="100" dirty="0">
                <a:latin typeface="+mn-ea"/>
                <a:cs typeface="Times New Roman" panose="02020603050405020304" pitchFamily="18" charset="0"/>
              </a:rPr>
              <a:t>1976</a:t>
            </a:r>
            <a:r>
              <a:rPr lang="ja-JP" altLang="en-US" sz="1050" kern="100">
                <a:latin typeface="+mn-ea"/>
                <a:cs typeface="Times New Roman" panose="02020603050405020304" pitchFamily="18" charset="0"/>
              </a:rPr>
              <a:t>年：原子力委員会が地層処分を基本方針とする</a:t>
            </a:r>
          </a:p>
          <a:p>
            <a:pPr marL="15875" indent="-15875" algn="just">
              <a:lnSpc>
                <a:spcPts val="1600"/>
              </a:lnSpc>
              <a:spcAft>
                <a:spcPts val="0"/>
              </a:spcAft>
            </a:pPr>
            <a:r>
              <a:rPr lang="en-US" altLang="ja-JP" sz="1050" kern="100" dirty="0">
                <a:latin typeface="+mn-ea"/>
                <a:cs typeface="Times New Roman" panose="02020603050405020304" pitchFamily="18" charset="0"/>
              </a:rPr>
              <a:t>1999</a:t>
            </a:r>
            <a:r>
              <a:rPr lang="ja-JP" altLang="en-US" sz="1050" kern="100">
                <a:latin typeface="+mn-ea"/>
                <a:cs typeface="Times New Roman" panose="02020603050405020304" pitchFamily="18" charset="0"/>
              </a:rPr>
              <a:t>年：日本において地層処分が可能なことを示す報告書が出る</a:t>
            </a:r>
          </a:p>
          <a:p>
            <a:pPr marL="15875" indent="-15875" algn="just">
              <a:lnSpc>
                <a:spcPts val="1600"/>
              </a:lnSpc>
              <a:spcAft>
                <a:spcPts val="0"/>
              </a:spcAft>
            </a:pPr>
            <a:r>
              <a:rPr lang="en-US" altLang="ja-JP" sz="1050" kern="100" dirty="0">
                <a:latin typeface="+mn-ea"/>
                <a:cs typeface="Times New Roman" panose="02020603050405020304" pitchFamily="18" charset="0"/>
              </a:rPr>
              <a:t>2000</a:t>
            </a:r>
            <a:r>
              <a:rPr lang="ja-JP" altLang="en-US" sz="1050" kern="100">
                <a:latin typeface="+mn-ea"/>
                <a:cs typeface="Times New Roman" panose="02020603050405020304" pitchFamily="18" charset="0"/>
              </a:rPr>
              <a:t>年：ＮＵＭＯ設立</a:t>
            </a:r>
            <a:endParaRPr lang="en-US" altLang="ja-JP" sz="1050" kern="100" dirty="0">
              <a:latin typeface="+mn-ea"/>
              <a:cs typeface="Times New Roman" panose="02020603050405020304" pitchFamily="18" charset="0"/>
            </a:endParaRPr>
          </a:p>
        </p:txBody>
      </p:sp>
      <p:sp>
        <p:nvSpPr>
          <p:cNvPr id="14" name="テキスト ボックス 13">
            <a:extLst>
              <a:ext uri="{FF2B5EF4-FFF2-40B4-BE49-F238E27FC236}">
                <a16:creationId xmlns:a16="http://schemas.microsoft.com/office/drawing/2014/main" xmlns="" id="{EC82538E-44A6-0E43-AFBF-8E5F56D8F85A}"/>
              </a:ext>
            </a:extLst>
          </p:cNvPr>
          <p:cNvSpPr txBox="1"/>
          <p:nvPr/>
        </p:nvSpPr>
        <p:spPr>
          <a:xfrm>
            <a:off x="361091" y="6629612"/>
            <a:ext cx="5277992" cy="7489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0800" rIns="0" bIns="50800" numCol="1" spcCol="38100" rtlCol="0" anchor="ctr">
            <a:spAutoFit/>
          </a:bodyPr>
          <a:lstStyle/>
          <a:p>
            <a:pPr defTabSz="584200" hangingPunct="0"/>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日本が高レベル放射性廃棄物の処分方法の検討を始めたのはいつ？</a:t>
            </a: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A. </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原子力発電が始まった</a:t>
            </a:r>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1966</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年（商業炉運転開始）よりも前　正解</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B.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ロンドン条約で海洋投棄が禁止された</a:t>
            </a:r>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1975</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年</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C. NUMO</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が設立された</a:t>
            </a:r>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2000</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年</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15" name="正方形/長方形 14">
            <a:extLst>
              <a:ext uri="{FF2B5EF4-FFF2-40B4-BE49-F238E27FC236}">
                <a16:creationId xmlns:a16="http://schemas.microsoft.com/office/drawing/2014/main" xmlns="" id="{715D3BBD-8B1E-EE4E-AAF7-AF8BD25071F3}"/>
              </a:ext>
            </a:extLst>
          </p:cNvPr>
          <p:cNvSpPr/>
          <p:nvPr/>
        </p:nvSpPr>
        <p:spPr>
          <a:xfrm>
            <a:off x="361091" y="9082292"/>
            <a:ext cx="6102417" cy="661720"/>
          </a:xfrm>
          <a:prstGeom prst="rect">
            <a:avLst/>
          </a:prstGeom>
        </p:spPr>
        <p:txBody>
          <a:bodyPr wrap="square" lIns="0" tIns="0" rIns="0" anchor="t">
            <a:spAutoFit/>
          </a:bodyPr>
          <a:lstStyle/>
          <a:p>
            <a:pPr marL="15875" indent="-15875" algn="just">
              <a:lnSpc>
                <a:spcPts val="1600"/>
              </a:lnSpc>
              <a:spcAft>
                <a:spcPts val="0"/>
              </a:spcAft>
            </a:pPr>
            <a:r>
              <a:rPr lang="ja-JP" altLang="en-US" sz="1050" kern="100" dirty="0">
                <a:latin typeface="+mn-ea"/>
                <a:cs typeface="Times New Roman" panose="02020603050405020304" pitchFamily="18" charset="0"/>
              </a:rPr>
              <a:t>地層処分のほか、高レベル放射性廃棄物を宇宙へ廃棄する（宇宙処分）、</a:t>
            </a:r>
            <a:r>
              <a:rPr lang="ja-JP" altLang="en-US" sz="1050" kern="100" dirty="0" smtClean="0">
                <a:latin typeface="+mn-ea"/>
                <a:cs typeface="Times New Roman" panose="02020603050405020304" pitchFamily="18" charset="0"/>
              </a:rPr>
              <a:t>海に</a:t>
            </a:r>
            <a:r>
              <a:rPr lang="ja-JP" altLang="en-US" sz="1050" kern="100" dirty="0">
                <a:latin typeface="+mn-ea"/>
                <a:cs typeface="Times New Roman" panose="02020603050405020304" pitchFamily="18" charset="0"/>
              </a:rPr>
              <a:t>捨てる</a:t>
            </a:r>
            <a:r>
              <a:rPr lang="ja-JP" altLang="en-US" sz="1050" kern="100" dirty="0" smtClean="0">
                <a:latin typeface="+mn-ea"/>
                <a:cs typeface="Times New Roman" panose="02020603050405020304" pitchFamily="18" charset="0"/>
              </a:rPr>
              <a:t>（海洋投棄）</a:t>
            </a:r>
            <a:r>
              <a:rPr lang="ja-JP" altLang="en-US" sz="1050" kern="100" dirty="0">
                <a:latin typeface="+mn-ea"/>
                <a:cs typeface="Times New Roman" panose="02020603050405020304" pitchFamily="18" charset="0"/>
              </a:rPr>
              <a:t>、南極大陸の氷の下に埋める（氷床処分）が考えられてきましたが、地下深くの「物質を閉じ込める性質」を利用した地層処分が国際的な共通認識となっています。</a:t>
            </a:r>
            <a:endParaRPr lang="en-US" altLang="ja-JP" sz="1050" kern="100" dirty="0">
              <a:latin typeface="+mn-ea"/>
              <a:cs typeface="Times New Roman" panose="02020603050405020304" pitchFamily="18" charset="0"/>
            </a:endParaRPr>
          </a:p>
        </p:txBody>
      </p:sp>
      <p:sp>
        <p:nvSpPr>
          <p:cNvPr id="16" name="テキスト ボックス 15">
            <a:extLst>
              <a:ext uri="{FF2B5EF4-FFF2-40B4-BE49-F238E27FC236}">
                <a16:creationId xmlns:a16="http://schemas.microsoft.com/office/drawing/2014/main" xmlns="" id="{69C64D16-5346-EA4C-ACE8-0A7D30C00E38}"/>
              </a:ext>
            </a:extLst>
          </p:cNvPr>
          <p:cNvSpPr txBox="1"/>
          <p:nvPr/>
        </p:nvSpPr>
        <p:spPr>
          <a:xfrm>
            <a:off x="361091" y="8406530"/>
            <a:ext cx="5277992" cy="7489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0800" rIns="0" bIns="50800" numCol="1" spcCol="38100" rtlCol="0" anchor="ctr">
            <a:spAutoFit/>
          </a:bodyPr>
          <a:lstStyle/>
          <a:p>
            <a:pPr defTabSz="584200" hangingPunct="0"/>
            <a:r>
              <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rPr>
              <a:t>地層処分の他に検討されてきた処分方法として、正しくないものは？</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A. </a:t>
            </a:r>
            <a:r>
              <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rPr>
              <a:t>宇宙処分</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B. </a:t>
            </a:r>
            <a:r>
              <a:rPr kumimoji="0" lang="ja-JP" altLang="en-US" sz="1050" b="1" dirty="0" smtClean="0">
                <a:solidFill>
                  <a:srgbClr val="000000"/>
                </a:solidFill>
                <a:latin typeface="Yu Gothic" panose="020B0400000000000000" pitchFamily="34" charset="-128"/>
                <a:ea typeface="Yu Gothic" panose="020B0400000000000000" pitchFamily="34" charset="-128"/>
                <a:sym typeface="ヒラギノ角ゴ ProN W3"/>
              </a:rPr>
              <a:t>海洋投棄</a:t>
            </a:r>
            <a:endParaRPr kumimoji="0" lang="ja-JP" altLang="en-US" sz="1050" b="1" dirty="0">
              <a:solidFill>
                <a:srgbClr val="000000"/>
              </a:solidFill>
              <a:latin typeface="Yu Gothic" panose="020B0400000000000000" pitchFamily="34" charset="-128"/>
              <a:ea typeface="Yu Gothic" panose="020B0400000000000000" pitchFamily="34" charset="-128"/>
              <a:sym typeface="ヒラギノ角ゴ ProN W3"/>
            </a:endParaRP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C. </a:t>
            </a:r>
            <a:r>
              <a:rPr kumimoji="0" lang="ja-JP" altLang="en-US" sz="1050" b="1" dirty="0">
                <a:solidFill>
                  <a:srgbClr val="EA6179"/>
                </a:solidFill>
                <a:latin typeface="Yu Gothic" panose="020B0400000000000000" pitchFamily="34" charset="-128"/>
                <a:ea typeface="Yu Gothic" panose="020B0400000000000000" pitchFamily="34" charset="-128"/>
                <a:sym typeface="ヒラギノ角ゴ ProN W3"/>
              </a:rPr>
              <a:t>産廃処理　正解</a:t>
            </a:r>
            <a:endPar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endParaRPr>
          </a:p>
        </p:txBody>
      </p:sp>
      <p:sp>
        <p:nvSpPr>
          <p:cNvPr id="2" name="角丸四角形 1">
            <a:extLst>
              <a:ext uri="{FF2B5EF4-FFF2-40B4-BE49-F238E27FC236}">
                <a16:creationId xmlns:a16="http://schemas.microsoft.com/office/drawing/2014/main" xmlns="" id="{5CB90502-4C5D-C24A-8444-D6968C4C5168}"/>
              </a:ext>
            </a:extLst>
          </p:cNvPr>
          <p:cNvSpPr/>
          <p:nvPr/>
        </p:nvSpPr>
        <p:spPr>
          <a:xfrm>
            <a:off x="361091" y="810057"/>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Q9</a:t>
            </a:r>
            <a:endParaRPr kumimoji="1" lang="ja-JP" altLang="en-US" sz="1000" b="1">
              <a:latin typeface="+mn-ea"/>
            </a:endParaRPr>
          </a:p>
        </p:txBody>
      </p:sp>
      <p:sp>
        <p:nvSpPr>
          <p:cNvPr id="18" name="角丸四角形 17">
            <a:extLst>
              <a:ext uri="{FF2B5EF4-FFF2-40B4-BE49-F238E27FC236}">
                <a16:creationId xmlns:a16="http://schemas.microsoft.com/office/drawing/2014/main" xmlns="" id="{BB5D3C60-8394-B847-8A55-26E96677F30B}"/>
              </a:ext>
            </a:extLst>
          </p:cNvPr>
          <p:cNvSpPr/>
          <p:nvPr/>
        </p:nvSpPr>
        <p:spPr>
          <a:xfrm>
            <a:off x="361091" y="2176606"/>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Q10</a:t>
            </a:r>
            <a:endParaRPr kumimoji="1" lang="ja-JP" altLang="en-US" sz="1000" b="1">
              <a:latin typeface="+mn-ea"/>
            </a:endParaRPr>
          </a:p>
        </p:txBody>
      </p:sp>
      <p:sp>
        <p:nvSpPr>
          <p:cNvPr id="19" name="角丸四角形 18">
            <a:extLst>
              <a:ext uri="{FF2B5EF4-FFF2-40B4-BE49-F238E27FC236}">
                <a16:creationId xmlns:a16="http://schemas.microsoft.com/office/drawing/2014/main" xmlns="" id="{1894084E-5617-6747-B301-3B9DFD003F0E}"/>
              </a:ext>
            </a:extLst>
          </p:cNvPr>
          <p:cNvSpPr/>
          <p:nvPr/>
        </p:nvSpPr>
        <p:spPr>
          <a:xfrm>
            <a:off x="361091" y="3337971"/>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Q11</a:t>
            </a:r>
            <a:endParaRPr kumimoji="1" lang="ja-JP" altLang="en-US" sz="1000" b="1">
              <a:latin typeface="+mn-ea"/>
            </a:endParaRPr>
          </a:p>
        </p:txBody>
      </p:sp>
      <p:sp>
        <p:nvSpPr>
          <p:cNvPr id="21" name="角丸四角形 20">
            <a:extLst>
              <a:ext uri="{FF2B5EF4-FFF2-40B4-BE49-F238E27FC236}">
                <a16:creationId xmlns:a16="http://schemas.microsoft.com/office/drawing/2014/main" xmlns="" id="{EDB23B0C-817C-6043-AFE8-E4C39B7CB2F5}"/>
              </a:ext>
            </a:extLst>
          </p:cNvPr>
          <p:cNvSpPr/>
          <p:nvPr/>
        </p:nvSpPr>
        <p:spPr>
          <a:xfrm>
            <a:off x="361091" y="4704520"/>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Q12</a:t>
            </a:r>
            <a:endParaRPr kumimoji="1" lang="ja-JP" altLang="en-US" sz="1000" b="1">
              <a:latin typeface="+mn-ea"/>
            </a:endParaRPr>
          </a:p>
        </p:txBody>
      </p:sp>
      <p:sp>
        <p:nvSpPr>
          <p:cNvPr id="22" name="角丸四角形 21">
            <a:extLst>
              <a:ext uri="{FF2B5EF4-FFF2-40B4-BE49-F238E27FC236}">
                <a16:creationId xmlns:a16="http://schemas.microsoft.com/office/drawing/2014/main" xmlns="" id="{FD75D53D-BC5F-3949-A33D-4FBF7F38FE7A}"/>
              </a:ext>
            </a:extLst>
          </p:cNvPr>
          <p:cNvSpPr/>
          <p:nvPr/>
        </p:nvSpPr>
        <p:spPr>
          <a:xfrm>
            <a:off x="361091" y="6481438"/>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Q13</a:t>
            </a:r>
            <a:endParaRPr kumimoji="1" lang="ja-JP" altLang="en-US" sz="1000" b="1">
              <a:latin typeface="+mn-ea"/>
            </a:endParaRPr>
          </a:p>
        </p:txBody>
      </p:sp>
      <p:sp>
        <p:nvSpPr>
          <p:cNvPr id="23" name="角丸四角形 22">
            <a:extLst>
              <a:ext uri="{FF2B5EF4-FFF2-40B4-BE49-F238E27FC236}">
                <a16:creationId xmlns:a16="http://schemas.microsoft.com/office/drawing/2014/main" xmlns="" id="{0251CA74-8D29-9A45-A06E-DB58D9989B21}"/>
              </a:ext>
            </a:extLst>
          </p:cNvPr>
          <p:cNvSpPr/>
          <p:nvPr/>
        </p:nvSpPr>
        <p:spPr>
          <a:xfrm>
            <a:off x="361091" y="8258356"/>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Q14</a:t>
            </a:r>
            <a:endParaRPr kumimoji="1" lang="ja-JP" altLang="en-US" sz="1000" b="1">
              <a:latin typeface="+mn-ea"/>
            </a:endParaRPr>
          </a:p>
        </p:txBody>
      </p:sp>
    </p:spTree>
    <p:extLst>
      <p:ext uri="{BB962C8B-B14F-4D97-AF65-F5344CB8AC3E}">
        <p14:creationId xmlns:p14="http://schemas.microsoft.com/office/powerpoint/2010/main" val="2470446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35">
            <a:extLst>
              <a:ext uri="{FF2B5EF4-FFF2-40B4-BE49-F238E27FC236}">
                <a16:creationId xmlns:a16="http://schemas.microsoft.com/office/drawing/2014/main" xmlns="" id="{2577BA4F-AF5D-1544-8834-EA2B6BDA141E}"/>
              </a:ext>
            </a:extLst>
          </p:cNvPr>
          <p:cNvSpPr txBox="1">
            <a:spLocks/>
          </p:cNvSpPr>
          <p:nvPr/>
        </p:nvSpPr>
        <p:spPr>
          <a:xfrm>
            <a:off x="0" y="286715"/>
            <a:ext cx="6858000" cy="408214"/>
          </a:xfrm>
          <a:prstGeom prst="rect">
            <a:avLst/>
          </a:prstGeom>
          <a:solidFill>
            <a:srgbClr val="1FA339"/>
          </a:solidFill>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marL="0" marR="0" indent="0" algn="ctr" defTabSz="578358" rtl="0" latinLnBrk="0">
              <a:lnSpc>
                <a:spcPct val="100000"/>
              </a:lnSpc>
              <a:spcBef>
                <a:spcPts val="0"/>
              </a:spcBef>
              <a:spcAft>
                <a:spcPts val="0"/>
              </a:spcAft>
              <a:buClrTx/>
              <a:buSzTx/>
              <a:buFontTx/>
              <a:buNone/>
              <a:tabLst/>
              <a:defRPr sz="7919" b="1" i="0" u="none" strike="noStrike" cap="none" spc="0" baseline="0">
                <a:ln>
                  <a:noFill/>
                </a:ln>
                <a:solidFill>
                  <a:schemeClr val="bg1"/>
                </a:solidFill>
                <a:uFillTx/>
                <a:latin typeface="Yu Gothic" panose="020B0400000000000000" pitchFamily="34" charset="-128"/>
                <a:ea typeface="Yu Gothic" panose="020B0400000000000000" pitchFamily="34" charset="-128"/>
                <a:cs typeface="+mn-cs"/>
                <a:sym typeface="ヒラギノ角ゴ ProN W3"/>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ヒラギノ角ゴ ProN W3"/>
              </a:defRPr>
            </a:lvl9pPr>
          </a:lstStyle>
          <a:p>
            <a:pPr marL="0" marR="0" lvl="0" indent="0" algn="ctr" defTabSz="578358" rtl="0" eaLnBrk="1" fontAlgn="auto" latinLnBrk="0" hangingPunct="1">
              <a:lnSpc>
                <a:spcPct val="100000"/>
              </a:lnSpc>
              <a:spcBef>
                <a:spcPts val="0"/>
              </a:spcBef>
              <a:spcAft>
                <a:spcPts val="0"/>
              </a:spcAft>
              <a:buClrTx/>
              <a:buSzTx/>
              <a:buFontTx/>
              <a:buNone/>
              <a:tabLst/>
              <a:defRPr/>
            </a:pPr>
            <a:r>
              <a:rPr kumimoji="0" lang="ja-JP" altLang="en-US" sz="1400" kern="0" smtClean="0">
                <a:solidFill>
                  <a:srgbClr val="FFFFFF"/>
                </a:solidFill>
              </a:rPr>
              <a:t>クイズ解答カード</a:t>
            </a:r>
            <a:r>
              <a:rPr kumimoji="0" lang="ja-JP" altLang="en-US" sz="1400" kern="0">
                <a:solidFill>
                  <a:srgbClr val="FFFFFF"/>
                </a:solidFill>
              </a:rPr>
              <a:t>の解説</a:t>
            </a:r>
            <a:endParaRPr kumimoji="0" lang="en-US" altLang="ja-JP" sz="1400" b="1" i="0" u="none" strike="noStrike" kern="0" cap="none" spc="0" normalizeH="0" baseline="0" noProof="0" dirty="0">
              <a:ln>
                <a:noFill/>
              </a:ln>
              <a:solidFill>
                <a:srgbClr val="FFFFFF"/>
              </a:solidFill>
              <a:effectLst/>
              <a:uLnTx/>
              <a:uFillTx/>
              <a:latin typeface="Yu Gothic" panose="020B0400000000000000" pitchFamily="34" charset="-128"/>
              <a:ea typeface="Yu Gothic" panose="020B0400000000000000" pitchFamily="34" charset="-128"/>
              <a:sym typeface="ヒラギノ角ゴ ProN W3"/>
            </a:endParaRPr>
          </a:p>
        </p:txBody>
      </p:sp>
      <p:sp>
        <p:nvSpPr>
          <p:cNvPr id="7" name="正方形/長方形 6">
            <a:extLst>
              <a:ext uri="{FF2B5EF4-FFF2-40B4-BE49-F238E27FC236}">
                <a16:creationId xmlns:a16="http://schemas.microsoft.com/office/drawing/2014/main" xmlns="" id="{D80591A3-FEEA-4845-B67A-6BA6F96D348A}"/>
              </a:ext>
            </a:extLst>
          </p:cNvPr>
          <p:cNvSpPr/>
          <p:nvPr/>
        </p:nvSpPr>
        <p:spPr>
          <a:xfrm>
            <a:off x="361091" y="1747603"/>
            <a:ext cx="6102417" cy="650114"/>
          </a:xfrm>
          <a:prstGeom prst="rect">
            <a:avLst/>
          </a:prstGeom>
        </p:spPr>
        <p:txBody>
          <a:bodyPr wrap="square" lIns="0" tIns="0" rIns="0">
            <a:spAutoFit/>
          </a:bodyPr>
          <a:lstStyle/>
          <a:p>
            <a:pPr marL="15875" indent="-15875" algn="just">
              <a:lnSpc>
                <a:spcPts val="1600"/>
              </a:lnSpc>
              <a:spcAft>
                <a:spcPts val="0"/>
              </a:spcAft>
            </a:pPr>
            <a:r>
              <a:rPr lang="ja-JP" altLang="en-US" sz="1050" kern="100">
                <a:latin typeface="+mn-ea"/>
                <a:cs typeface="Times New Roman" panose="02020603050405020304" pitchFamily="18" charset="0"/>
              </a:rPr>
              <a:t>・ガリレオ：天文学者、地動説、天体観測用望遠鏡の発明などをした人。</a:t>
            </a:r>
          </a:p>
          <a:p>
            <a:pPr marL="15875" indent="-15875" algn="just">
              <a:lnSpc>
                <a:spcPts val="1600"/>
              </a:lnSpc>
              <a:spcAft>
                <a:spcPts val="0"/>
              </a:spcAft>
            </a:pPr>
            <a:r>
              <a:rPr lang="ja-JP" altLang="en-US" sz="1050" kern="100">
                <a:latin typeface="+mn-ea"/>
                <a:cs typeface="Times New Roman" panose="02020603050405020304" pitchFamily="18" charset="0"/>
              </a:rPr>
              <a:t>・レントゲン：放射線の一種であるエックス線を発見した人。</a:t>
            </a:r>
          </a:p>
          <a:p>
            <a:pPr marL="15875" indent="-15875" algn="just">
              <a:lnSpc>
                <a:spcPts val="1600"/>
              </a:lnSpc>
              <a:spcAft>
                <a:spcPts val="0"/>
              </a:spcAft>
            </a:pPr>
            <a:r>
              <a:rPr lang="ja-JP" altLang="en-US" sz="1050" kern="100">
                <a:latin typeface="+mn-ea"/>
                <a:cs typeface="Times New Roman" panose="02020603050405020304" pitchFamily="18" charset="0"/>
              </a:rPr>
              <a:t>・キュリー：放射性物質であるラジウム、ポロニウムを発見した人。</a:t>
            </a:r>
            <a:endParaRPr lang="en-US" altLang="ja-JP" sz="1050" kern="100" dirty="0">
              <a:latin typeface="+mn-ea"/>
              <a:cs typeface="Times New Roman" panose="02020603050405020304" pitchFamily="18" charset="0"/>
            </a:endParaRPr>
          </a:p>
        </p:txBody>
      </p:sp>
      <p:sp>
        <p:nvSpPr>
          <p:cNvPr id="8" name="テキスト ボックス 7">
            <a:extLst>
              <a:ext uri="{FF2B5EF4-FFF2-40B4-BE49-F238E27FC236}">
                <a16:creationId xmlns:a16="http://schemas.microsoft.com/office/drawing/2014/main" xmlns="" id="{015DC467-001B-8C4A-A4A5-106C961F7D4C}"/>
              </a:ext>
            </a:extLst>
          </p:cNvPr>
          <p:cNvSpPr txBox="1"/>
          <p:nvPr/>
        </p:nvSpPr>
        <p:spPr>
          <a:xfrm>
            <a:off x="361091" y="1064508"/>
            <a:ext cx="5277992" cy="7339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50800" numCol="1" spcCol="38100" rtlCol="0" anchor="ctr">
            <a:spAutoFit/>
          </a:bodyPr>
          <a:lstStyle/>
          <a:p>
            <a:pPr defTabSz="584200" hangingPunct="0"/>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放射線の研究をしていない人は？</a:t>
            </a: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A. </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ガリレオ　正解</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B.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レントゲン</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C.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キュリー</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9" name="正方形/長方形 8">
            <a:extLst>
              <a:ext uri="{FF2B5EF4-FFF2-40B4-BE49-F238E27FC236}">
                <a16:creationId xmlns:a16="http://schemas.microsoft.com/office/drawing/2014/main" xmlns="" id="{0DF8F384-7FD3-C243-887C-1D5C8A52669E}"/>
              </a:ext>
            </a:extLst>
          </p:cNvPr>
          <p:cNvSpPr/>
          <p:nvPr/>
        </p:nvSpPr>
        <p:spPr>
          <a:xfrm>
            <a:off x="361091" y="3387423"/>
            <a:ext cx="6102417" cy="661720"/>
          </a:xfrm>
          <a:prstGeom prst="rect">
            <a:avLst/>
          </a:prstGeom>
        </p:spPr>
        <p:txBody>
          <a:bodyPr wrap="square" lIns="0" tIns="0" rIns="0">
            <a:spAutoFit/>
          </a:bodyPr>
          <a:lstStyle/>
          <a:p>
            <a:pPr marL="15875" indent="-15875" algn="just">
              <a:lnSpc>
                <a:spcPts val="1600"/>
              </a:lnSpc>
              <a:spcAft>
                <a:spcPts val="0"/>
              </a:spcAft>
            </a:pPr>
            <a:r>
              <a:rPr lang="ja-JP" altLang="en-US" sz="1050" kern="100" dirty="0">
                <a:latin typeface="+mn-ea"/>
                <a:cs typeface="Times New Roman" panose="02020603050405020304" pitchFamily="18" charset="0"/>
              </a:rPr>
              <a:t>アルファ線、ベータ線の発見者はラザフォード。</a:t>
            </a:r>
          </a:p>
          <a:p>
            <a:pPr marL="15875" indent="-15875" algn="just">
              <a:lnSpc>
                <a:spcPts val="1600"/>
              </a:lnSpc>
              <a:spcAft>
                <a:spcPts val="0"/>
              </a:spcAft>
            </a:pPr>
            <a:r>
              <a:rPr lang="ja-JP" altLang="en-US" sz="1050" kern="100" dirty="0">
                <a:latin typeface="+mn-ea"/>
                <a:cs typeface="Times New Roman" panose="02020603050405020304" pitchFamily="18" charset="0"/>
              </a:rPr>
              <a:t>ガンマ線の発見者はヴィラール（名付け親はラザフォード）。</a:t>
            </a:r>
          </a:p>
          <a:p>
            <a:pPr marL="15875" indent="-15875" algn="just">
              <a:lnSpc>
                <a:spcPts val="1600"/>
              </a:lnSpc>
              <a:spcAft>
                <a:spcPts val="0"/>
              </a:spcAft>
            </a:pPr>
            <a:r>
              <a:rPr lang="ja-JP" altLang="en-US" sz="1050" kern="100" dirty="0">
                <a:latin typeface="+mn-ea"/>
                <a:cs typeface="Times New Roman" panose="02020603050405020304" pitchFamily="18" charset="0"/>
              </a:rPr>
              <a:t>エックス線は、未知という意味を表す「</a:t>
            </a:r>
            <a:r>
              <a:rPr lang="en-US" altLang="ja-JP" sz="1050" kern="100" dirty="0">
                <a:latin typeface="+mn-ea"/>
                <a:cs typeface="Times New Roman" panose="02020603050405020304" pitchFamily="18" charset="0"/>
              </a:rPr>
              <a:t>X</a:t>
            </a:r>
            <a:r>
              <a:rPr lang="ja-JP" altLang="en-US" sz="1050" kern="100" dirty="0">
                <a:latin typeface="+mn-ea"/>
                <a:cs typeface="Times New Roman" panose="02020603050405020304" pitchFamily="18" charset="0"/>
              </a:rPr>
              <a:t>（エックス）」から</a:t>
            </a:r>
            <a:r>
              <a:rPr lang="ja-JP" altLang="en-US" sz="1050" kern="100" dirty="0" smtClean="0">
                <a:latin typeface="+mn-ea"/>
                <a:cs typeface="Times New Roman" panose="02020603050405020304" pitchFamily="18" charset="0"/>
              </a:rPr>
              <a:t>名</a:t>
            </a:r>
            <a:r>
              <a:rPr lang="ja-JP" altLang="en-US" sz="1050" kern="100" dirty="0">
                <a:latin typeface="+mn-ea"/>
                <a:cs typeface="Times New Roman" panose="02020603050405020304" pitchFamily="18" charset="0"/>
              </a:rPr>
              <a:t>付け</a:t>
            </a:r>
            <a:r>
              <a:rPr lang="ja-JP" altLang="en-US" sz="1050" kern="100" dirty="0" smtClean="0">
                <a:latin typeface="+mn-ea"/>
                <a:cs typeface="Times New Roman" panose="02020603050405020304" pitchFamily="18" charset="0"/>
              </a:rPr>
              <a:t>られた</a:t>
            </a:r>
            <a:r>
              <a:rPr lang="ja-JP" altLang="en-US" sz="1050" kern="100" dirty="0">
                <a:latin typeface="+mn-ea"/>
                <a:cs typeface="Times New Roman" panose="02020603050405020304" pitchFamily="18" charset="0"/>
              </a:rPr>
              <a:t>。</a:t>
            </a:r>
            <a:endParaRPr lang="en-US" altLang="ja-JP" sz="1050" kern="100" dirty="0">
              <a:latin typeface="+mn-ea"/>
              <a:cs typeface="Times New Roman" panose="02020603050405020304" pitchFamily="18" charset="0"/>
            </a:endParaRPr>
          </a:p>
        </p:txBody>
      </p:sp>
      <p:sp>
        <p:nvSpPr>
          <p:cNvPr id="10" name="テキスト ボックス 9">
            <a:extLst>
              <a:ext uri="{FF2B5EF4-FFF2-40B4-BE49-F238E27FC236}">
                <a16:creationId xmlns:a16="http://schemas.microsoft.com/office/drawing/2014/main" xmlns="" id="{D5C2E532-78B4-B94E-AA35-425B0CC68ED9}"/>
              </a:ext>
            </a:extLst>
          </p:cNvPr>
          <p:cNvSpPr txBox="1"/>
          <p:nvPr/>
        </p:nvSpPr>
        <p:spPr>
          <a:xfrm>
            <a:off x="361091" y="2704328"/>
            <a:ext cx="5277992" cy="7339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50800" numCol="1" spcCol="38100" rtlCol="0" anchor="ctr">
            <a:spAutoFit/>
          </a:bodyPr>
          <a:lstStyle/>
          <a:p>
            <a:pPr defTabSz="584200" hangingPunct="0"/>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レントゲン博士が発見したものは？</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A.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ベータ線</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B.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アルファ線</a:t>
            </a: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C. </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エックス線　正解</a:t>
            </a:r>
            <a:endPar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endParaRPr>
          </a:p>
        </p:txBody>
      </p:sp>
      <p:sp>
        <p:nvSpPr>
          <p:cNvPr id="11" name="正方形/長方形 10">
            <a:extLst>
              <a:ext uri="{FF2B5EF4-FFF2-40B4-BE49-F238E27FC236}">
                <a16:creationId xmlns:a16="http://schemas.microsoft.com/office/drawing/2014/main" xmlns="" id="{F7B35760-8C89-0D47-A907-C0769D5618E7}"/>
              </a:ext>
            </a:extLst>
          </p:cNvPr>
          <p:cNvSpPr/>
          <p:nvPr/>
        </p:nvSpPr>
        <p:spPr>
          <a:xfrm>
            <a:off x="361091" y="5027243"/>
            <a:ext cx="6102417" cy="855299"/>
          </a:xfrm>
          <a:prstGeom prst="rect">
            <a:avLst/>
          </a:prstGeom>
        </p:spPr>
        <p:txBody>
          <a:bodyPr wrap="square" lIns="0" tIns="0" rIns="0">
            <a:spAutoFit/>
          </a:bodyPr>
          <a:lstStyle/>
          <a:p>
            <a:pPr marL="15875" indent="-15875" algn="just">
              <a:lnSpc>
                <a:spcPts val="1600"/>
              </a:lnSpc>
              <a:spcAft>
                <a:spcPts val="0"/>
              </a:spcAft>
            </a:pPr>
            <a:r>
              <a:rPr lang="ja-JP" altLang="en-US" sz="1050" kern="100">
                <a:latin typeface="+mn-ea"/>
                <a:cs typeface="Times New Roman" panose="02020603050405020304" pitchFamily="18" charset="0"/>
              </a:rPr>
              <a:t>火山が形成されるメカニズム</a:t>
            </a:r>
          </a:p>
          <a:p>
            <a:pPr marL="15875" indent="-15875" algn="just">
              <a:lnSpc>
                <a:spcPts val="1600"/>
              </a:lnSpc>
              <a:spcAft>
                <a:spcPts val="0"/>
              </a:spcAft>
            </a:pPr>
            <a:r>
              <a:rPr lang="ja-JP" altLang="en-US" sz="1050" kern="100">
                <a:latin typeface="+mn-ea"/>
                <a:cs typeface="Times New Roman" panose="02020603050405020304" pitchFamily="18" charset="0"/>
              </a:rPr>
              <a:t>①海水を吸った海側のプレートが陸側のプレートの下にもぐりこむ。</a:t>
            </a:r>
          </a:p>
          <a:p>
            <a:pPr marL="15875" indent="-15875" algn="just">
              <a:lnSpc>
                <a:spcPts val="1600"/>
              </a:lnSpc>
              <a:spcAft>
                <a:spcPts val="0"/>
              </a:spcAft>
            </a:pPr>
            <a:r>
              <a:rPr lang="ja-JP" altLang="en-US" sz="1050" kern="100">
                <a:latin typeface="+mn-ea"/>
                <a:cs typeface="Times New Roman" panose="02020603050405020304" pitchFamily="18" charset="0"/>
              </a:rPr>
              <a:t>②海側のプレートから出てきた水がマントルを融かす。</a:t>
            </a:r>
          </a:p>
          <a:p>
            <a:pPr marL="15875" indent="-15875" algn="just">
              <a:lnSpc>
                <a:spcPts val="1600"/>
              </a:lnSpc>
              <a:spcAft>
                <a:spcPts val="0"/>
              </a:spcAft>
            </a:pPr>
            <a:r>
              <a:rPr lang="ja-JP" altLang="en-US" sz="1050" kern="100">
                <a:latin typeface="+mn-ea"/>
                <a:cs typeface="Times New Roman" panose="02020603050405020304" pitchFamily="18" charset="0"/>
              </a:rPr>
              <a:t>③融けたマントルの一部が上昇してマグマが形成される。</a:t>
            </a:r>
            <a:endParaRPr lang="en-US" altLang="ja-JP" sz="1050" kern="100" dirty="0">
              <a:latin typeface="+mn-ea"/>
              <a:cs typeface="Times New Roman" panose="02020603050405020304" pitchFamily="18" charset="0"/>
            </a:endParaRPr>
          </a:p>
        </p:txBody>
      </p:sp>
      <p:sp>
        <p:nvSpPr>
          <p:cNvPr id="12" name="テキスト ボックス 11">
            <a:extLst>
              <a:ext uri="{FF2B5EF4-FFF2-40B4-BE49-F238E27FC236}">
                <a16:creationId xmlns:a16="http://schemas.microsoft.com/office/drawing/2014/main" xmlns="" id="{80A6B9F7-183B-3648-BAE1-BB94450FEB1A}"/>
              </a:ext>
            </a:extLst>
          </p:cNvPr>
          <p:cNvSpPr txBox="1"/>
          <p:nvPr/>
        </p:nvSpPr>
        <p:spPr>
          <a:xfrm>
            <a:off x="361091" y="4344148"/>
            <a:ext cx="5277992" cy="7339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50800" numCol="1" spcCol="38100" rtlCol="0" anchor="ctr">
            <a:spAutoFit/>
          </a:bodyPr>
          <a:lstStyle/>
          <a:p>
            <a:pPr defTabSz="584200" hangingPunct="0"/>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火山の形成に関わる事象として、正しいものは？</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A.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微生物の活動</a:t>
            </a: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B. </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プレートの沈み込み　正解</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C.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鉱物資源の存在</a:t>
            </a:r>
            <a:endPar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endParaRPr>
          </a:p>
        </p:txBody>
      </p:sp>
      <p:sp>
        <p:nvSpPr>
          <p:cNvPr id="13" name="正方形/長方形 12">
            <a:extLst>
              <a:ext uri="{FF2B5EF4-FFF2-40B4-BE49-F238E27FC236}">
                <a16:creationId xmlns:a16="http://schemas.microsoft.com/office/drawing/2014/main" xmlns="" id="{9E7A8B82-5532-8E46-BEC5-80C58B331483}"/>
              </a:ext>
            </a:extLst>
          </p:cNvPr>
          <p:cNvSpPr/>
          <p:nvPr/>
        </p:nvSpPr>
        <p:spPr>
          <a:xfrm>
            <a:off x="361091" y="6872248"/>
            <a:ext cx="6102417" cy="1072088"/>
          </a:xfrm>
          <a:prstGeom prst="rect">
            <a:avLst/>
          </a:prstGeom>
        </p:spPr>
        <p:txBody>
          <a:bodyPr wrap="square" lIns="0" tIns="0" rIns="0">
            <a:spAutoFit/>
          </a:bodyPr>
          <a:lstStyle/>
          <a:p>
            <a:pPr marL="15875" indent="-15875" algn="just">
              <a:lnSpc>
                <a:spcPts val="1600"/>
              </a:lnSpc>
              <a:spcAft>
                <a:spcPts val="0"/>
              </a:spcAft>
            </a:pPr>
            <a:r>
              <a:rPr lang="ja-JP" altLang="en-US" sz="1050" kern="100" dirty="0">
                <a:latin typeface="+mn-ea"/>
                <a:cs typeface="Times New Roman" panose="02020603050405020304" pitchFamily="18" charset="0"/>
              </a:rPr>
              <a:t>岩石の種類</a:t>
            </a:r>
          </a:p>
          <a:p>
            <a:pPr marL="15875" indent="-15875" algn="just">
              <a:lnSpc>
                <a:spcPts val="1600"/>
              </a:lnSpc>
              <a:spcAft>
                <a:spcPts val="0"/>
              </a:spcAft>
            </a:pPr>
            <a:r>
              <a:rPr lang="ja-JP" altLang="en-US" sz="1050" kern="100" dirty="0">
                <a:latin typeface="+mn-ea"/>
                <a:cs typeface="Times New Roman" panose="02020603050405020304" pitchFamily="18" charset="0"/>
              </a:rPr>
              <a:t>・火成岩：深成岩（地下のマグマがゆっくり冷えてできる岩石</a:t>
            </a:r>
            <a:r>
              <a:rPr lang="ja-JP" altLang="en-US" sz="1050" kern="100" dirty="0" smtClean="0">
                <a:latin typeface="+mn-ea"/>
                <a:cs typeface="Times New Roman" panose="02020603050405020304" pitchFamily="18" charset="0"/>
              </a:rPr>
              <a:t>）と火山岩</a:t>
            </a:r>
            <a:r>
              <a:rPr lang="ja-JP" altLang="en-US" sz="1050" kern="100" dirty="0">
                <a:latin typeface="+mn-ea"/>
                <a:cs typeface="Times New Roman" panose="02020603050405020304" pitchFamily="18" charset="0"/>
              </a:rPr>
              <a:t>（噴出したマグマが冷え</a:t>
            </a:r>
            <a:r>
              <a:rPr lang="ja-JP" altLang="en-US" sz="1050" kern="100" dirty="0" smtClean="0">
                <a:latin typeface="+mn-ea"/>
                <a:cs typeface="Times New Roman" panose="02020603050405020304" pitchFamily="18" charset="0"/>
              </a:rPr>
              <a:t>固</a:t>
            </a:r>
            <a:endParaRPr lang="en-US" altLang="ja-JP" sz="1050" kern="100" dirty="0" smtClean="0">
              <a:latin typeface="+mn-ea"/>
              <a:cs typeface="Times New Roman" panose="02020603050405020304" pitchFamily="18" charset="0"/>
            </a:endParaRPr>
          </a:p>
          <a:p>
            <a:pPr marL="15875" indent="-15875" algn="just">
              <a:lnSpc>
                <a:spcPts val="1600"/>
              </a:lnSpc>
              <a:spcAft>
                <a:spcPts val="0"/>
              </a:spcAft>
            </a:pPr>
            <a:r>
              <a:rPr lang="ja-JP" altLang="en-US" sz="1050" kern="100" dirty="0">
                <a:latin typeface="+mn-ea"/>
                <a:cs typeface="Times New Roman" panose="02020603050405020304" pitchFamily="18" charset="0"/>
              </a:rPr>
              <a:t>　</a:t>
            </a:r>
            <a:r>
              <a:rPr lang="ja-JP" altLang="en-US" sz="1050" kern="100" dirty="0" smtClean="0">
                <a:latin typeface="+mn-ea"/>
                <a:cs typeface="Times New Roman" panose="02020603050405020304" pitchFamily="18" charset="0"/>
              </a:rPr>
              <a:t>　　　　まって</a:t>
            </a:r>
            <a:r>
              <a:rPr lang="ja-JP" altLang="en-US" sz="1050" kern="100" dirty="0">
                <a:latin typeface="+mn-ea"/>
                <a:cs typeface="Times New Roman" panose="02020603050405020304" pitchFamily="18" charset="0"/>
              </a:rPr>
              <a:t>できる岩石）の総称。</a:t>
            </a:r>
          </a:p>
          <a:p>
            <a:pPr marL="15875" indent="-15875" algn="just">
              <a:lnSpc>
                <a:spcPts val="1600"/>
              </a:lnSpc>
              <a:spcAft>
                <a:spcPts val="0"/>
              </a:spcAft>
            </a:pPr>
            <a:r>
              <a:rPr lang="ja-JP" altLang="en-US" sz="1050" kern="100" dirty="0">
                <a:latin typeface="+mn-ea"/>
                <a:cs typeface="Times New Roman" panose="02020603050405020304" pitchFamily="18" charset="0"/>
              </a:rPr>
              <a:t>・堆積岩：砂や泥などが堆積して、固まってできた岩石（泥岩、砂岩、礫岩、チャートなど）。</a:t>
            </a:r>
          </a:p>
          <a:p>
            <a:pPr marL="15875" indent="-15875" algn="just">
              <a:lnSpc>
                <a:spcPts val="1600"/>
              </a:lnSpc>
              <a:spcAft>
                <a:spcPts val="0"/>
              </a:spcAft>
            </a:pPr>
            <a:r>
              <a:rPr lang="ja-JP" altLang="en-US" sz="1050" kern="100" dirty="0">
                <a:latin typeface="+mn-ea"/>
                <a:cs typeface="Times New Roman" panose="02020603050405020304" pitchFamily="18" charset="0"/>
              </a:rPr>
              <a:t>・変成岩：地下深く</a:t>
            </a:r>
            <a:r>
              <a:rPr lang="ja-JP" altLang="en-US" sz="1050" kern="100" dirty="0" err="1">
                <a:latin typeface="+mn-ea"/>
                <a:cs typeface="Times New Roman" panose="02020603050405020304" pitchFamily="18" charset="0"/>
              </a:rPr>
              <a:t>で</a:t>
            </a:r>
            <a:r>
              <a:rPr lang="ja-JP" altLang="en-US" sz="1050" kern="100" dirty="0">
                <a:latin typeface="+mn-ea"/>
                <a:cs typeface="Times New Roman" panose="02020603050405020304" pitchFamily="18" charset="0"/>
              </a:rPr>
              <a:t>圧力や温度が高くなることで、元の性質が変化した岩石。</a:t>
            </a:r>
            <a:endParaRPr lang="en-US" altLang="ja-JP" sz="1050" kern="100" dirty="0">
              <a:latin typeface="+mn-ea"/>
              <a:cs typeface="Times New Roman" panose="02020603050405020304" pitchFamily="18" charset="0"/>
            </a:endParaRPr>
          </a:p>
        </p:txBody>
      </p:sp>
      <p:sp>
        <p:nvSpPr>
          <p:cNvPr id="14" name="テキスト ボックス 13">
            <a:extLst>
              <a:ext uri="{FF2B5EF4-FFF2-40B4-BE49-F238E27FC236}">
                <a16:creationId xmlns:a16="http://schemas.microsoft.com/office/drawing/2014/main" xmlns="" id="{EC82538E-44A6-0E43-AFBF-8E5F56D8F85A}"/>
              </a:ext>
            </a:extLst>
          </p:cNvPr>
          <p:cNvSpPr txBox="1"/>
          <p:nvPr/>
        </p:nvSpPr>
        <p:spPr>
          <a:xfrm>
            <a:off x="361091" y="6189153"/>
            <a:ext cx="5277992" cy="7339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50800" numCol="1" spcCol="38100" rtlCol="0" anchor="ctr">
            <a:spAutoFit/>
          </a:bodyPr>
          <a:lstStyle/>
          <a:p>
            <a:pPr defTabSz="584200" hangingPunct="0"/>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「火成岩」の説明として正しいものは？</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A.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火星から持ち帰ったいん石</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B.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火山灰の別名</a:t>
            </a: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C. </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マグマが冷えてできた岩石　正解</a:t>
            </a:r>
            <a:endPar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endParaRPr>
          </a:p>
        </p:txBody>
      </p:sp>
      <p:sp>
        <p:nvSpPr>
          <p:cNvPr id="17" name="正方形/長方形 16">
            <a:extLst>
              <a:ext uri="{FF2B5EF4-FFF2-40B4-BE49-F238E27FC236}">
                <a16:creationId xmlns:a16="http://schemas.microsoft.com/office/drawing/2014/main" xmlns="" id="{5AF72011-B952-AF40-A276-E5C3ABC9AE92}"/>
              </a:ext>
            </a:extLst>
          </p:cNvPr>
          <p:cNvSpPr/>
          <p:nvPr/>
        </p:nvSpPr>
        <p:spPr>
          <a:xfrm>
            <a:off x="361091" y="8922442"/>
            <a:ext cx="6102417" cy="444930"/>
          </a:xfrm>
          <a:prstGeom prst="rect">
            <a:avLst/>
          </a:prstGeom>
        </p:spPr>
        <p:txBody>
          <a:bodyPr wrap="square" lIns="0" tIns="0" rIns="0">
            <a:spAutoFit/>
          </a:bodyPr>
          <a:lstStyle/>
          <a:p>
            <a:pPr marL="15875" indent="-15875" algn="just">
              <a:lnSpc>
                <a:spcPts val="1600"/>
              </a:lnSpc>
              <a:spcAft>
                <a:spcPts val="0"/>
              </a:spcAft>
            </a:pPr>
            <a:r>
              <a:rPr lang="ja-JP" altLang="en-US" sz="1050" kern="100">
                <a:latin typeface="+mn-ea"/>
                <a:cs typeface="Times New Roman" panose="02020603050405020304" pitchFamily="18" charset="0"/>
              </a:rPr>
              <a:t>・示相化石：地層ができた当時の環境を知る手がかりとなる化石。</a:t>
            </a:r>
          </a:p>
          <a:p>
            <a:pPr marL="15875" indent="-15875" algn="just">
              <a:lnSpc>
                <a:spcPts val="1600"/>
              </a:lnSpc>
              <a:spcAft>
                <a:spcPts val="0"/>
              </a:spcAft>
            </a:pPr>
            <a:r>
              <a:rPr lang="ja-JP" altLang="en-US" sz="1050" kern="100">
                <a:latin typeface="+mn-ea"/>
                <a:cs typeface="Times New Roman" panose="02020603050405020304" pitchFamily="18" charset="0"/>
              </a:rPr>
              <a:t>・示準化石：地層ができた時代を知る手がかりとなる化石。</a:t>
            </a:r>
            <a:endParaRPr lang="en-US" altLang="ja-JP" sz="1050" kern="100" dirty="0">
              <a:latin typeface="+mn-ea"/>
              <a:cs typeface="Times New Roman" panose="02020603050405020304" pitchFamily="18" charset="0"/>
            </a:endParaRPr>
          </a:p>
        </p:txBody>
      </p:sp>
      <p:sp>
        <p:nvSpPr>
          <p:cNvPr id="18" name="テキスト ボックス 17">
            <a:extLst>
              <a:ext uri="{FF2B5EF4-FFF2-40B4-BE49-F238E27FC236}">
                <a16:creationId xmlns:a16="http://schemas.microsoft.com/office/drawing/2014/main" xmlns="" id="{FA8B017D-52A4-1648-ABDC-6B73A5320CD0}"/>
              </a:ext>
            </a:extLst>
          </p:cNvPr>
          <p:cNvSpPr txBox="1"/>
          <p:nvPr/>
        </p:nvSpPr>
        <p:spPr>
          <a:xfrm>
            <a:off x="361091" y="8239342"/>
            <a:ext cx="5277992" cy="7339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50800" numCol="1" spcCol="38100" rtlCol="0" anchor="ctr">
            <a:spAutoFit/>
          </a:bodyPr>
          <a:lstStyle/>
          <a:p>
            <a:pPr defTabSz="584200" hangingPunct="0"/>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地層ができた当時の環境を知る手がかりとなる化石のことを何と呼ぶ？</a:t>
            </a:r>
          </a:p>
          <a:p>
            <a:pPr defTabSz="584200" hangingPunct="0"/>
            <a:r>
              <a:rPr kumimoji="0" lang="en-US" altLang="ja-JP" sz="1050" b="1" dirty="0">
                <a:solidFill>
                  <a:srgbClr val="EA6179"/>
                </a:solidFill>
                <a:latin typeface="Yu Gothic" panose="020B0400000000000000" pitchFamily="34" charset="-128"/>
                <a:ea typeface="Yu Gothic" panose="020B0400000000000000" pitchFamily="34" charset="-128"/>
                <a:sym typeface="ヒラギノ角ゴ ProN W3"/>
              </a:rPr>
              <a:t>A. </a:t>
            </a:r>
            <a:r>
              <a:rPr kumimoji="0" lang="ja-JP" altLang="en-US" sz="1050" b="1">
                <a:solidFill>
                  <a:srgbClr val="EA6179"/>
                </a:solidFill>
                <a:latin typeface="Yu Gothic" panose="020B0400000000000000" pitchFamily="34" charset="-128"/>
                <a:ea typeface="Yu Gothic" panose="020B0400000000000000" pitchFamily="34" charset="-128"/>
                <a:sym typeface="ヒラギノ角ゴ ProN W3"/>
              </a:rPr>
              <a:t>示相化石　正解</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B.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示状化石</a:t>
            </a:r>
          </a:p>
          <a:p>
            <a:pPr defTabSz="584200" hangingPunct="0"/>
            <a:r>
              <a:rPr kumimoji="0" lang="en-US" altLang="ja-JP" sz="1050" b="1" dirty="0">
                <a:solidFill>
                  <a:srgbClr val="000000"/>
                </a:solidFill>
                <a:latin typeface="Yu Gothic" panose="020B0400000000000000" pitchFamily="34" charset="-128"/>
                <a:ea typeface="Yu Gothic" panose="020B0400000000000000" pitchFamily="34" charset="-128"/>
                <a:sym typeface="ヒラギノ角ゴ ProN W3"/>
              </a:rPr>
              <a:t>C. </a:t>
            </a:r>
            <a:r>
              <a:rPr kumimoji="0" lang="ja-JP" altLang="en-US" sz="1050" b="1">
                <a:solidFill>
                  <a:srgbClr val="000000"/>
                </a:solidFill>
                <a:latin typeface="Yu Gothic" panose="020B0400000000000000" pitchFamily="34" charset="-128"/>
                <a:ea typeface="Yu Gothic" panose="020B0400000000000000" pitchFamily="34" charset="-128"/>
                <a:sym typeface="ヒラギノ角ゴ ProN W3"/>
              </a:rPr>
              <a:t>示準化石</a:t>
            </a:r>
            <a:endParaRPr kumimoji="0" lang="en-US" altLang="ja-JP" sz="1050" b="1" dirty="0">
              <a:solidFill>
                <a:srgbClr val="FF0000"/>
              </a:solidFill>
              <a:latin typeface="Yu Gothic" panose="020B0400000000000000" pitchFamily="34" charset="-128"/>
              <a:ea typeface="Yu Gothic" panose="020B0400000000000000" pitchFamily="34" charset="-128"/>
              <a:sym typeface="ヒラギノ角ゴ ProN W3"/>
            </a:endParaRPr>
          </a:p>
        </p:txBody>
      </p:sp>
      <p:sp>
        <p:nvSpPr>
          <p:cNvPr id="15" name="角丸四角形 14">
            <a:extLst>
              <a:ext uri="{FF2B5EF4-FFF2-40B4-BE49-F238E27FC236}">
                <a16:creationId xmlns:a16="http://schemas.microsoft.com/office/drawing/2014/main" xmlns="" id="{BA4E2E45-5F6A-0342-84F2-86B01FCB9E86}"/>
              </a:ext>
            </a:extLst>
          </p:cNvPr>
          <p:cNvSpPr/>
          <p:nvPr/>
        </p:nvSpPr>
        <p:spPr>
          <a:xfrm>
            <a:off x="361091" y="873268"/>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Q16</a:t>
            </a:r>
            <a:endParaRPr kumimoji="1" lang="ja-JP" altLang="en-US" sz="1000" b="1">
              <a:latin typeface="+mn-ea"/>
            </a:endParaRPr>
          </a:p>
        </p:txBody>
      </p:sp>
      <p:sp>
        <p:nvSpPr>
          <p:cNvPr id="16" name="角丸四角形 15">
            <a:extLst>
              <a:ext uri="{FF2B5EF4-FFF2-40B4-BE49-F238E27FC236}">
                <a16:creationId xmlns:a16="http://schemas.microsoft.com/office/drawing/2014/main" xmlns="" id="{31D08B31-CD78-C94C-8902-3B440BDEDF7A}"/>
              </a:ext>
            </a:extLst>
          </p:cNvPr>
          <p:cNvSpPr/>
          <p:nvPr/>
        </p:nvSpPr>
        <p:spPr>
          <a:xfrm>
            <a:off x="361091" y="2513088"/>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Q18</a:t>
            </a:r>
            <a:endParaRPr kumimoji="1" lang="ja-JP" altLang="en-US" sz="1000" b="1">
              <a:latin typeface="+mn-ea"/>
            </a:endParaRPr>
          </a:p>
        </p:txBody>
      </p:sp>
      <p:sp>
        <p:nvSpPr>
          <p:cNvPr id="19" name="角丸四角形 18">
            <a:extLst>
              <a:ext uri="{FF2B5EF4-FFF2-40B4-BE49-F238E27FC236}">
                <a16:creationId xmlns:a16="http://schemas.microsoft.com/office/drawing/2014/main" xmlns="" id="{E01E4B9D-61EA-B44B-86F6-49F8C3360D1C}"/>
              </a:ext>
            </a:extLst>
          </p:cNvPr>
          <p:cNvSpPr/>
          <p:nvPr/>
        </p:nvSpPr>
        <p:spPr>
          <a:xfrm>
            <a:off x="361091" y="4152908"/>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Q19</a:t>
            </a:r>
            <a:endParaRPr kumimoji="1" lang="ja-JP" altLang="en-US" sz="1000" b="1">
              <a:latin typeface="+mn-ea"/>
            </a:endParaRPr>
          </a:p>
        </p:txBody>
      </p:sp>
      <p:sp>
        <p:nvSpPr>
          <p:cNvPr id="20" name="角丸四角形 19">
            <a:extLst>
              <a:ext uri="{FF2B5EF4-FFF2-40B4-BE49-F238E27FC236}">
                <a16:creationId xmlns:a16="http://schemas.microsoft.com/office/drawing/2014/main" xmlns="" id="{966DB14F-C267-C742-A306-347A36036EDD}"/>
              </a:ext>
            </a:extLst>
          </p:cNvPr>
          <p:cNvSpPr/>
          <p:nvPr/>
        </p:nvSpPr>
        <p:spPr>
          <a:xfrm>
            <a:off x="361091" y="5997913"/>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Q20</a:t>
            </a:r>
            <a:endParaRPr kumimoji="1" lang="ja-JP" altLang="en-US" sz="1000" b="1">
              <a:latin typeface="+mn-ea"/>
            </a:endParaRPr>
          </a:p>
        </p:txBody>
      </p:sp>
      <p:sp>
        <p:nvSpPr>
          <p:cNvPr id="21" name="角丸四角形 20">
            <a:extLst>
              <a:ext uri="{FF2B5EF4-FFF2-40B4-BE49-F238E27FC236}">
                <a16:creationId xmlns:a16="http://schemas.microsoft.com/office/drawing/2014/main" xmlns="" id="{8D665CFE-ECC9-B543-B9BC-1D26C550EE31}"/>
              </a:ext>
            </a:extLst>
          </p:cNvPr>
          <p:cNvSpPr/>
          <p:nvPr/>
        </p:nvSpPr>
        <p:spPr>
          <a:xfrm>
            <a:off x="361091" y="8048102"/>
            <a:ext cx="558800" cy="158996"/>
          </a:xfrm>
          <a:prstGeom prst="roundRect">
            <a:avLst>
              <a:gd name="adj" fmla="val 50000"/>
            </a:avLst>
          </a:prstGeom>
          <a:solidFill>
            <a:srgbClr val="EA6179"/>
          </a:solidFill>
          <a:ln w="19050">
            <a:solidFill>
              <a:srgbClr val="F6BC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latin typeface="+mn-ea"/>
              </a:rPr>
              <a:t>Q26</a:t>
            </a:r>
            <a:endParaRPr kumimoji="1" lang="ja-JP" altLang="en-US" sz="1000" b="1">
              <a:latin typeface="+mn-ea"/>
            </a:endParaRPr>
          </a:p>
        </p:txBody>
      </p:sp>
    </p:spTree>
    <p:extLst>
      <p:ext uri="{BB962C8B-B14F-4D97-AF65-F5344CB8AC3E}">
        <p14:creationId xmlns:p14="http://schemas.microsoft.com/office/powerpoint/2010/main" val="144374001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2038</Words>
  <Application>Microsoft Office PowerPoint</Application>
  <PresentationFormat>A4 210 x 297 mm</PresentationFormat>
  <Paragraphs>411</Paragraphs>
  <Slides>9</Slides>
  <Notes>2</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2021-11-22T02:37:10Z</dcterms:created>
  <dcterms:modified xsi:type="dcterms:W3CDTF">2021-11-22T02:38:32Z</dcterms:modified>
</cp:coreProperties>
</file>