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5"/>
  </p:notesMasterIdLst>
  <p:sldIdLst>
    <p:sldId id="256" r:id="rId3"/>
    <p:sldId id="312" r:id="rId4"/>
    <p:sldId id="314" r:id="rId5"/>
    <p:sldId id="313" r:id="rId6"/>
    <p:sldId id="265" r:id="rId7"/>
    <p:sldId id="267" r:id="rId8"/>
    <p:sldId id="268" r:id="rId9"/>
    <p:sldId id="291" r:id="rId10"/>
    <p:sldId id="270" r:id="rId11"/>
    <p:sldId id="271" r:id="rId12"/>
    <p:sldId id="272" r:id="rId13"/>
    <p:sldId id="277" r:id="rId14"/>
  </p:sldIdLst>
  <p:sldSz cx="13004800" cy="9753600"/>
  <p:notesSz cx="6735763" cy="9866313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D88"/>
    <a:srgbClr val="F59E13"/>
    <a:srgbClr val="3173B9"/>
    <a:srgbClr val="1FA3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14" autoAdjust="0"/>
    <p:restoredTop sz="93779"/>
  </p:normalViewPr>
  <p:slideViewPr>
    <p:cSldViewPr snapToGrid="0" snapToObjects="1">
      <p:cViewPr varScale="1">
        <p:scale>
          <a:sx n="57" d="100"/>
          <a:sy n="57" d="100"/>
        </p:scale>
        <p:origin x="-1709" y="-106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233480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288709" y="9245600"/>
            <a:ext cx="414682" cy="330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&amp; 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422307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288709" y="9245600"/>
            <a:ext cx="414682" cy="330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384632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741043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タイトルテキスト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62063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321947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822660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27202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783860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画像（3 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69138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“ここに引用を入力してください。”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94989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108371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660964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タイトルテキスト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xfrm>
            <a:off x="0" y="-7177"/>
            <a:ext cx="4383158" cy="3555447"/>
          </a:xfrm>
          <a:prstGeom prst="rect">
            <a:avLst/>
          </a:prstGeom>
          <a:solidFill>
            <a:srgbClr val="3173B9"/>
          </a:solidFill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dirty="0" err="1"/>
              <a:t>タイトルテキスト</a:t>
            </a:r>
            <a:endParaRPr dirty="0"/>
          </a:p>
        </p:txBody>
      </p:sp>
      <p:sp>
        <p:nvSpPr>
          <p:cNvPr id="57" name="Shape 57"/>
          <p:cNvSpPr>
            <a:spLocks noGrp="1"/>
          </p:cNvSpPr>
          <p:nvPr>
            <p:ph type="body" idx="1" hasCustomPrompt="1"/>
          </p:nvPr>
        </p:nvSpPr>
        <p:spPr>
          <a:xfrm>
            <a:off x="4850296" y="536713"/>
            <a:ext cx="7613374" cy="28823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r>
              <a:rPr dirty="0"/>
              <a:t>本文レベル1</a:t>
            </a:r>
          </a:p>
          <a:p>
            <a:pPr lvl="1"/>
            <a:r>
              <a:rPr dirty="0"/>
              <a:t>本文レベル2</a:t>
            </a:r>
          </a:p>
          <a:p>
            <a:pPr lvl="2"/>
            <a:r>
              <a:rPr dirty="0"/>
              <a:t>本文レベル3</a:t>
            </a:r>
          </a:p>
          <a:p>
            <a:pPr lvl="3"/>
            <a:r>
              <a:rPr dirty="0"/>
              <a:t>本文レベル4</a:t>
            </a:r>
          </a:p>
          <a:p>
            <a:pPr lvl="4"/>
            <a:r>
              <a:rPr dirty="0" err="1"/>
              <a:t>本文レベル</a:t>
            </a:r>
            <a:r>
              <a:rPr dirty="0"/>
              <a:t>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89237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 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“ここに引用を入力してください。”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0" y="-7177"/>
            <a:ext cx="13004800" cy="126379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タイトルテキスト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1749287"/>
            <a:ext cx="11099800" cy="6900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t">
            <a:normAutofit/>
          </a:bodyPr>
          <a:lstStyle/>
          <a:p>
            <a:r>
              <a:rPr dirty="0"/>
              <a:t>本文レベル1</a:t>
            </a:r>
          </a:p>
          <a:p>
            <a:pPr lvl="1"/>
            <a:r>
              <a:rPr dirty="0"/>
              <a:t>本文レベル2</a:t>
            </a:r>
          </a:p>
          <a:p>
            <a:pPr lvl="2"/>
            <a:r>
              <a:rPr dirty="0"/>
              <a:t>本文レベル3</a:t>
            </a:r>
          </a:p>
          <a:p>
            <a:pPr lvl="3"/>
            <a:r>
              <a:rPr dirty="0"/>
              <a:t>本文レベル4</a:t>
            </a:r>
          </a:p>
          <a:p>
            <a:pPr lvl="4"/>
            <a:r>
              <a:rPr dirty="0" err="1"/>
              <a:t>本文レベル</a:t>
            </a:r>
            <a:r>
              <a:rPr dirty="0"/>
              <a:t>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288709" y="9251950"/>
            <a:ext cx="414682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7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3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chemeClr val="bg1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None/>
        <a:tabLst/>
        <a:defRPr sz="3200" b="1" i="0" u="none" strike="noStrike" cap="none" spc="0" baseline="0">
          <a:ln>
            <a:noFill/>
          </a:ln>
          <a:solidFill>
            <a:srgbClr val="000000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1pPr>
      <a:lvl2pPr marL="444500" marR="0" indent="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None/>
        <a:tabLst/>
        <a:defRPr sz="3200" b="1" i="0" u="none" strike="noStrike" cap="none" spc="0" baseline="0">
          <a:ln>
            <a:noFill/>
          </a:ln>
          <a:solidFill>
            <a:srgbClr val="000000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2pPr>
      <a:lvl3pPr marL="889000" marR="0" indent="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None/>
        <a:tabLst/>
        <a:defRPr sz="3200" b="1" i="0" u="none" strike="noStrike" cap="none" spc="0" baseline="0">
          <a:ln>
            <a:noFill/>
          </a:ln>
          <a:solidFill>
            <a:srgbClr val="000000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3pPr>
      <a:lvl4pPr marL="1333500" marR="0" indent="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None/>
        <a:tabLst/>
        <a:defRPr sz="3200" b="1" i="0" u="none" strike="noStrike" cap="none" spc="0" baseline="0">
          <a:ln>
            <a:noFill/>
          </a:ln>
          <a:solidFill>
            <a:srgbClr val="000000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4pPr>
      <a:lvl5pPr marL="1778000" marR="0" indent="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None/>
        <a:tabLst/>
        <a:defRPr sz="3200" b="1" i="0" u="none" strike="noStrike" cap="none" spc="0" baseline="0">
          <a:ln>
            <a:noFill/>
          </a:ln>
          <a:solidFill>
            <a:srgbClr val="000000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0" y="-7177"/>
            <a:ext cx="13004800" cy="1263790"/>
          </a:xfrm>
          <a:prstGeom prst="rect">
            <a:avLst/>
          </a:prstGeom>
          <a:solidFill>
            <a:srgbClr val="1FA33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タイトルテキスト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1749287"/>
            <a:ext cx="11099800" cy="6900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t">
            <a:normAutofit/>
          </a:bodyPr>
          <a:lstStyle/>
          <a:p>
            <a:r>
              <a:rPr dirty="0"/>
              <a:t>本文レベル1</a:t>
            </a:r>
          </a:p>
          <a:p>
            <a:pPr lvl="1"/>
            <a:r>
              <a:rPr dirty="0"/>
              <a:t>本文レベル2</a:t>
            </a:r>
          </a:p>
          <a:p>
            <a:pPr lvl="2"/>
            <a:r>
              <a:rPr dirty="0"/>
              <a:t>本文レベル3</a:t>
            </a:r>
          </a:p>
          <a:p>
            <a:pPr lvl="3"/>
            <a:r>
              <a:rPr dirty="0"/>
              <a:t>本文レベル4</a:t>
            </a:r>
          </a:p>
          <a:p>
            <a:pPr lvl="4"/>
            <a:r>
              <a:rPr dirty="0" err="1"/>
              <a:t>本文レベル</a:t>
            </a:r>
            <a:r>
              <a:rPr dirty="0"/>
              <a:t>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288709" y="9251950"/>
            <a:ext cx="414682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112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chemeClr val="bg1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None/>
        <a:tabLst/>
        <a:defRPr sz="3200" b="1" i="0" u="none" strike="noStrike" cap="none" spc="0" baseline="0">
          <a:ln>
            <a:noFill/>
          </a:ln>
          <a:solidFill>
            <a:srgbClr val="000000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1pPr>
      <a:lvl2pPr marL="444500" marR="0" indent="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None/>
        <a:tabLst/>
        <a:defRPr sz="3200" b="1" i="0" u="none" strike="noStrike" cap="none" spc="0" baseline="0">
          <a:ln>
            <a:noFill/>
          </a:ln>
          <a:solidFill>
            <a:srgbClr val="000000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2pPr>
      <a:lvl3pPr marL="889000" marR="0" indent="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None/>
        <a:tabLst/>
        <a:defRPr sz="3200" b="1" i="0" u="none" strike="noStrike" cap="none" spc="0" baseline="0">
          <a:ln>
            <a:noFill/>
          </a:ln>
          <a:solidFill>
            <a:srgbClr val="000000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3pPr>
      <a:lvl4pPr marL="1333500" marR="0" indent="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None/>
        <a:tabLst/>
        <a:defRPr sz="3200" b="1" i="0" u="none" strike="noStrike" cap="none" spc="0" baseline="0">
          <a:ln>
            <a:noFill/>
          </a:ln>
          <a:solidFill>
            <a:srgbClr val="000000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4pPr>
      <a:lvl5pPr marL="1778000" marR="0" indent="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None/>
        <a:tabLst/>
        <a:defRPr sz="3200" b="1" i="0" u="none" strike="noStrike" cap="none" spc="0" baseline="0">
          <a:ln>
            <a:noFill/>
          </a:ln>
          <a:solidFill>
            <a:srgbClr val="000000"/>
          </a:solidFill>
          <a:uFillTx/>
          <a:latin typeface="Yu Gothic" panose="020B0400000000000000" pitchFamily="34" charset="-128"/>
          <a:ea typeface="Yu Gothic" panose="020B0400000000000000" pitchFamily="34" charset="-128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xfrm>
            <a:off x="0" y="3114402"/>
            <a:ext cx="13004800" cy="3302000"/>
          </a:xfrm>
          <a:prstGeom prst="rect">
            <a:avLst/>
          </a:prstGeom>
          <a:noFill/>
        </p:spPr>
        <p:txBody>
          <a:bodyPr anchor="ctr"/>
          <a:lstStyle>
            <a:lvl1pPr defTabSz="455675">
              <a:defRPr sz="6240"/>
            </a:lvl1pPr>
          </a:lstStyle>
          <a:p>
            <a:r>
              <a:rPr lang="ja-JP" altLang="en-US">
                <a:solidFill>
                  <a:srgbClr val="1FA339"/>
                </a:solidFill>
              </a:rPr>
              <a:t>地層処分ってなんだろう？</a:t>
            </a:r>
            <a:r>
              <a:rPr lang="en-US" altLang="ja-JP" dirty="0">
                <a:solidFill>
                  <a:srgbClr val="1FA339"/>
                </a:solidFill>
              </a:rPr>
              <a:t/>
            </a:r>
            <a:br>
              <a:rPr lang="en-US" altLang="ja-JP" dirty="0">
                <a:solidFill>
                  <a:srgbClr val="1FA339"/>
                </a:solidFill>
              </a:rPr>
            </a:br>
            <a:r>
              <a:rPr lang="ja-JP" altLang="en-US">
                <a:solidFill>
                  <a:srgbClr val="1FA339"/>
                </a:solidFill>
              </a:rPr>
              <a:t>ジオ・サーチゲーム</a:t>
            </a:r>
            <a:endParaRPr dirty="0">
              <a:solidFill>
                <a:srgbClr val="1FA339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714C8C84-59D5-0A45-8B72-F2D882DE7C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6" t="1777" r="4756" b="2229"/>
          <a:stretch/>
        </p:blipFill>
        <p:spPr>
          <a:xfrm>
            <a:off x="-1" y="1"/>
            <a:ext cx="13004801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8810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A2052897-D627-0341-A66F-257F91B9D074}"/>
              </a:ext>
            </a:extLst>
          </p:cNvPr>
          <p:cNvSpPr txBox="1"/>
          <p:nvPr/>
        </p:nvSpPr>
        <p:spPr>
          <a:xfrm>
            <a:off x="0" y="7880467"/>
            <a:ext cx="13004800" cy="18731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50800" rIns="144000" bIns="50800" numCol="1" spcCol="38100" rtlCol="0" anchor="ctr">
            <a:no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600" b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クイズ</a:t>
            </a:r>
            <a:r>
              <a:rPr kumimoji="0" lang="ja-JP" altLang="en-US" sz="36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の</a:t>
            </a:r>
            <a:r>
              <a:rPr lang="ja-JP" altLang="en-US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答え</a:t>
            </a:r>
            <a:r>
              <a:rPr kumimoji="0" lang="ja-JP" altLang="en-US" sz="36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は</a:t>
            </a:r>
            <a:r>
              <a:rPr kumimoji="0" lang="ja-JP" altLang="en-US" sz="3600" b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教室に</a:t>
            </a:r>
            <a:r>
              <a:rPr kumimoji="0" lang="ja-JP" altLang="en-US" sz="36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ある</a:t>
            </a:r>
            <a:r>
              <a:rPr lang="ja-JP" altLang="en-US" b="1" dirty="0" smtClean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クイズ解答</a:t>
            </a:r>
            <a:r>
              <a:rPr kumimoji="0" lang="ja-JP" altLang="en-US" sz="36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カード</a:t>
            </a:r>
            <a:r>
              <a:rPr kumimoji="0" lang="ja-JP" altLang="en-US" sz="3600" b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をめくり</a:t>
            </a:r>
            <a:r>
              <a:rPr lang="ja-JP" altLang="en-US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lang="en-US" altLang="ja-JP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/>
            </a:r>
            <a:br>
              <a:rPr lang="en-US" altLang="ja-JP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</a:br>
            <a:r>
              <a:rPr lang="ja-JP" altLang="en-US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正解の場合は３ポイントを受け取ってください。</a:t>
            </a:r>
            <a:endParaRPr kumimoji="0" lang="ja-JP" altLang="en-US" sz="36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Yu Gothic" panose="020B0400000000000000" pitchFamily="34" charset="-128"/>
              <a:ea typeface="Yu Gothic" panose="020B0400000000000000" pitchFamily="34" charset="-128"/>
              <a:sym typeface="ヒラギノ角ゴ ProN W3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25CECDDA-C7D0-E844-A3F8-D9DCB1714561}"/>
              </a:ext>
            </a:extLst>
          </p:cNvPr>
          <p:cNvSpPr txBox="1"/>
          <p:nvPr/>
        </p:nvSpPr>
        <p:spPr>
          <a:xfrm>
            <a:off x="1708523" y="3823016"/>
            <a:ext cx="3935489" cy="3782703"/>
          </a:xfrm>
          <a:prstGeom prst="rect">
            <a:avLst/>
          </a:prstGeom>
          <a:solidFill>
            <a:schemeClr val="bg1"/>
          </a:solidFill>
          <a:ln w="635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360000" rIns="36000" bIns="50800" numCol="1" spcCol="38100" rtlCol="0" anchor="t">
            <a:no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ja-JP" altLang="en-US" b="1" dirty="0">
                <a:solidFill>
                  <a:srgbClr val="3173B9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①</a:t>
            </a:r>
            <a:r>
              <a:rPr kumimoji="0" lang="en-US" altLang="ja-JP" b="1" u="none" strike="noStrike" cap="none" spc="0" normalizeH="0" baseline="0" dirty="0">
                <a:ln>
                  <a:noFill/>
                </a:ln>
                <a:solidFill>
                  <a:srgbClr val="3173B9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/>
            </a:r>
            <a:br>
              <a:rPr kumimoji="0" lang="en-US" altLang="ja-JP" b="1" u="none" strike="noStrike" cap="none" spc="0" normalizeH="0" baseline="0" dirty="0">
                <a:ln>
                  <a:noFill/>
                </a:ln>
                <a:solidFill>
                  <a:srgbClr val="3173B9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</a:br>
            <a:r>
              <a:rPr kumimoji="0" lang="ja-JP" altLang="en-US" b="1" u="none" strike="noStrike" cap="none" spc="0" normalizeH="0" baseline="0" dirty="0">
                <a:ln>
                  <a:noFill/>
                </a:ln>
                <a:solidFill>
                  <a:srgbClr val="3173B9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コマを進める</a:t>
            </a:r>
            <a:r>
              <a:rPr kumimoji="0" lang="en-US" altLang="ja-JP" b="1" u="none" strike="noStrike" cap="none" spc="0" normalizeH="0" baseline="0" dirty="0">
                <a:ln>
                  <a:noFill/>
                </a:ln>
                <a:solidFill>
                  <a:srgbClr val="3173B9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/>
            </a:r>
            <a:br>
              <a:rPr kumimoji="0" lang="en-US" altLang="ja-JP" b="1" u="none" strike="noStrike" cap="none" spc="0" normalizeH="0" baseline="0" dirty="0">
                <a:ln>
                  <a:noFill/>
                </a:ln>
                <a:solidFill>
                  <a:srgbClr val="3173B9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</a:br>
            <a:endParaRPr kumimoji="0" lang="ja-JP" altLang="en-US" b="1" u="none" strike="noStrike" cap="none" spc="0" normalizeH="0" baseline="0" dirty="0">
              <a:ln>
                <a:noFill/>
              </a:ln>
              <a:solidFill>
                <a:srgbClr val="3173B9"/>
              </a:solidFill>
              <a:effectLst/>
              <a:uFillTx/>
              <a:latin typeface="Yu Gothic" panose="020B0400000000000000" pitchFamily="34" charset="-128"/>
              <a:ea typeface="Yu Gothic" panose="020B0400000000000000" pitchFamily="34" charset="-128"/>
              <a:sym typeface="ヒラギノ角ゴ ProN W3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7D0CDE9A-33DB-6743-A650-68B7ADD9F70B}"/>
              </a:ext>
            </a:extLst>
          </p:cNvPr>
          <p:cNvSpPr txBox="1"/>
          <p:nvPr/>
        </p:nvSpPr>
        <p:spPr>
          <a:xfrm>
            <a:off x="6814367" y="3823017"/>
            <a:ext cx="3935489" cy="3782703"/>
          </a:xfrm>
          <a:prstGeom prst="rect">
            <a:avLst/>
          </a:prstGeom>
          <a:solidFill>
            <a:schemeClr val="bg1"/>
          </a:solidFill>
          <a:ln w="635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360000" rIns="36000" bIns="50800" numCol="1" spcCol="38100" rtlCol="0" anchor="t">
            <a:no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ja-JP" altLang="en-US" b="1" dirty="0">
                <a:solidFill>
                  <a:srgbClr val="3173B9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②</a:t>
            </a:r>
            <a:r>
              <a:rPr lang="en-US" altLang="ja-JP" b="1" dirty="0">
                <a:solidFill>
                  <a:srgbClr val="3173B9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/>
            </a:r>
            <a:br>
              <a:rPr lang="en-US" altLang="ja-JP" b="1" dirty="0">
                <a:solidFill>
                  <a:srgbClr val="3173B9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</a:br>
            <a:r>
              <a:rPr lang="ja-JP" altLang="en-US" b="1" dirty="0">
                <a:solidFill>
                  <a:srgbClr val="3173B9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調査</a:t>
            </a:r>
            <a:r>
              <a:rPr lang="ja-JP" altLang="en-US" b="1" dirty="0" smtClean="0">
                <a:solidFill>
                  <a:srgbClr val="3173B9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カード</a:t>
            </a:r>
            <a:r>
              <a:rPr lang="ja-JP" altLang="en-US" b="1" dirty="0">
                <a:solidFill>
                  <a:srgbClr val="3173B9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</a:t>
            </a:r>
            <a:r>
              <a:rPr lang="en-US" altLang="ja-JP" b="1" dirty="0">
                <a:solidFill>
                  <a:srgbClr val="3173B9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/>
            </a:r>
            <a:br>
              <a:rPr lang="en-US" altLang="ja-JP" b="1" dirty="0">
                <a:solidFill>
                  <a:srgbClr val="3173B9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</a:br>
            <a:r>
              <a:rPr lang="ja-JP" altLang="en-US" b="1" dirty="0">
                <a:solidFill>
                  <a:srgbClr val="3173B9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めくる</a:t>
            </a:r>
            <a:endParaRPr kumimoji="0" lang="ja-JP" altLang="en-US" b="1" u="none" strike="noStrike" cap="none" spc="0" normalizeH="0" baseline="0" dirty="0">
              <a:ln>
                <a:noFill/>
              </a:ln>
              <a:solidFill>
                <a:srgbClr val="3173B9"/>
              </a:solidFill>
              <a:effectLst/>
              <a:uFillTx/>
              <a:latin typeface="Yu Gothic" panose="020B0400000000000000" pitchFamily="34" charset="-128"/>
              <a:ea typeface="Yu Gothic" panose="020B0400000000000000" pitchFamily="34" charset="-128"/>
              <a:sym typeface="ヒラギノ角ゴ ProN W3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xmlns="" id="{FC3C8626-7E0B-E947-80CD-99507E06656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/>
          <a:stretch/>
        </p:blipFill>
        <p:spPr>
          <a:xfrm>
            <a:off x="1953492" y="6021259"/>
            <a:ext cx="3445552" cy="1259149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xmlns="" id="{27E6F6F1-7406-EB43-8C86-19D128D69D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999" y="5911457"/>
            <a:ext cx="2223605" cy="1482403"/>
          </a:xfrm>
          <a:prstGeom prst="rect">
            <a:avLst/>
          </a:prstGeom>
        </p:spPr>
      </p:pic>
      <p:sp>
        <p:nvSpPr>
          <p:cNvPr id="16" name="タイトル 15">
            <a:extLst>
              <a:ext uri="{FF2B5EF4-FFF2-40B4-BE49-F238E27FC236}">
                <a16:creationId xmlns:a16="http://schemas.microsoft.com/office/drawing/2014/main" xmlns="" id="{C56D0F5B-93C1-804A-A487-E5776C9E4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～</a:t>
            </a:r>
            <a:r>
              <a:rPr lang="en-US" altLang="ja-JP"/>
              <a:t>15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4000" dirty="0"/>
              <a:t>ターン目</a:t>
            </a:r>
          </a:p>
        </p:txBody>
      </p: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xmlns="" id="{673D8947-187F-8648-B3B9-3C1F0C5AB5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50296" y="536713"/>
            <a:ext cx="7843728" cy="2882348"/>
          </a:xfrm>
        </p:spPr>
        <p:txBody>
          <a:bodyPr/>
          <a:lstStyle/>
          <a:p>
            <a:pPr hangingPunct="0">
              <a:spcBef>
                <a:spcPts val="0"/>
              </a:spcBef>
              <a:buSzTx/>
            </a:pPr>
            <a:r>
              <a:rPr lang="ja-JP" altLang="en-US" sz="3200" dirty="0"/>
              <a:t>班のメンバーと相談して、次の行動を行ってください。</a:t>
            </a:r>
            <a:endParaRPr lang="en-US" altLang="ja-JP" sz="3200" dirty="0"/>
          </a:p>
          <a:p>
            <a:pPr hangingPunct="0">
              <a:spcBef>
                <a:spcPts val="0"/>
              </a:spcBef>
              <a:buSzTx/>
            </a:pPr>
            <a:r>
              <a:rPr lang="ja-JP" altLang="en-US" sz="3200" dirty="0"/>
              <a:t>②</a:t>
            </a:r>
            <a:r>
              <a:rPr lang="ja-JP" altLang="en-US" sz="3200" dirty="0" smtClean="0"/>
              <a:t>は、行っても行わなくても構いません。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425819419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D7D65AE5-6ADC-A04E-B389-C53F490AC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処分</a:t>
            </a:r>
            <a:r>
              <a:rPr kumimoji="1" lang="ja-JP" altLang="en-US" dirty="0" smtClean="0"/>
              <a:t>地選定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/>
              <a:t>と</a:t>
            </a:r>
            <a:r>
              <a:rPr kumimoji="1" lang="ja-JP" altLang="en-US" dirty="0" smtClean="0"/>
              <a:t>発表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xmlns="" id="{151A63D1-18A8-FE43-A71F-DD2039EAE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0956" y="4558553"/>
            <a:ext cx="11608904" cy="299869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ja-JP" altLang="en-US" dirty="0"/>
              <a:t>班の</a:t>
            </a:r>
            <a:r>
              <a:rPr lang="ja-JP" altLang="en-US" dirty="0" smtClean="0"/>
              <a:t>メンバー</a:t>
            </a:r>
            <a:r>
              <a:rPr lang="ja-JP" altLang="en-US" dirty="0"/>
              <a:t>で</a:t>
            </a:r>
            <a:r>
              <a:rPr lang="ja-JP" altLang="en-US" dirty="0" smtClean="0"/>
              <a:t>話し合い、調査</a:t>
            </a:r>
            <a:r>
              <a:rPr lang="ja-JP" altLang="en-US" dirty="0"/>
              <a:t>カードを</a:t>
            </a:r>
            <a:r>
              <a:rPr lang="ja-JP" altLang="en-US" dirty="0" smtClean="0"/>
              <a:t>めくった</a:t>
            </a:r>
            <a:r>
              <a:rPr lang="ja-JP" altLang="en-US" dirty="0"/>
              <a:t>市町村</a:t>
            </a:r>
            <a:r>
              <a:rPr lang="ja-JP" altLang="en-US" dirty="0" smtClean="0"/>
              <a:t>の中から、どの市町村で地層処分を受け入れるか、</a:t>
            </a:r>
            <a:r>
              <a:rPr lang="en-US" altLang="ja-JP" dirty="0" smtClean="0"/>
              <a:t>1</a:t>
            </a:r>
            <a:r>
              <a:rPr lang="ja-JP" altLang="en-US" dirty="0" smtClean="0"/>
              <a:t>か所決定してください。</a:t>
            </a:r>
            <a:endParaRPr lang="en-US" altLang="ja-JP" dirty="0" smtClean="0"/>
          </a:p>
          <a:p>
            <a:pPr>
              <a:spcBef>
                <a:spcPts val="0"/>
              </a:spcBef>
            </a:pPr>
            <a:endParaRPr lang="en-US" altLang="ja-JP" dirty="0"/>
          </a:p>
          <a:p>
            <a:pPr>
              <a:spcBef>
                <a:spcPts val="0"/>
              </a:spcBef>
            </a:pPr>
            <a:r>
              <a:rPr lang="ja-JP" altLang="en-US" dirty="0"/>
              <a:t>班ごとに選んだ市町村とその理由を発表します。</a:t>
            </a:r>
            <a:endParaRPr lang="en-US" altLang="ja-JP" dirty="0"/>
          </a:p>
          <a:p>
            <a:pPr>
              <a:spcBef>
                <a:spcPts val="0"/>
              </a:spcBef>
            </a:pP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7732429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DFB6E705-5617-CE45-942B-11B2A6DEE6D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ED6D88"/>
          </a:solidFill>
        </p:spPr>
        <p:txBody>
          <a:bodyPr/>
          <a:lstStyle/>
          <a:p>
            <a:r>
              <a:rPr kumimoji="1" lang="ja-JP" altLang="en-US" dirty="0" smtClean="0"/>
              <a:t>参考</a:t>
            </a:r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処分地選定調査について</a:t>
            </a:r>
            <a:r>
              <a:rPr kumimoji="1" lang="en-US" altLang="ja-JP" dirty="0" smtClean="0"/>
              <a:t>】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96C6DF69-0BA2-D741-A272-43E155F0B475}"/>
              </a:ext>
            </a:extLst>
          </p:cNvPr>
          <p:cNvSpPr txBox="1"/>
          <p:nvPr/>
        </p:nvSpPr>
        <p:spPr>
          <a:xfrm>
            <a:off x="880333" y="1436189"/>
            <a:ext cx="11652325" cy="35496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実際の処分地選定にあたっては、法律（特定放射性廃棄物の</a:t>
            </a:r>
            <a:endParaRPr lang="en-US" altLang="ja-JP" sz="3200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最終処分に関する法律）に</a:t>
            </a:r>
            <a:r>
              <a:rPr lang="ja-JP" altLang="en-US" sz="3200" b="1" smtClean="0">
                <a:latin typeface="Yu Gothic" panose="020B0400000000000000" pitchFamily="34" charset="-128"/>
                <a:ea typeface="Yu Gothic" panose="020B0400000000000000" pitchFamily="34" charset="-128"/>
              </a:rPr>
              <a:t>基づき</a:t>
            </a:r>
            <a:r>
              <a:rPr lang="ja-JP" altLang="en-US" sz="3200" b="1" smtClean="0">
                <a:latin typeface="Yu Gothic" panose="020B0400000000000000" pitchFamily="34" charset="-128"/>
                <a:ea typeface="Yu Gothic" panose="020B0400000000000000" pitchFamily="34" charset="-128"/>
              </a:rPr>
              <a:t>、段階的な処分地</a:t>
            </a:r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選定調査を</a:t>
            </a:r>
            <a:endParaRPr lang="en-US" altLang="ja-JP" sz="3200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行います。</a:t>
            </a:r>
            <a:endParaRPr lang="en-US" altLang="ja-JP" sz="3200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調査の各段階で結果を公表し、次の段階の調査の計画を示し、</a:t>
            </a:r>
            <a:endParaRPr lang="en-US" altLang="ja-JP" sz="3200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知事や市町村長の意見を伺います。反対の場合には、次の段階</a:t>
            </a:r>
            <a:endParaRPr lang="en-US" altLang="ja-JP" sz="3200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に進みません。</a:t>
            </a:r>
            <a:endParaRPr lang="en-US" altLang="ja-JP" sz="3200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endParaRPr lang="ja-JP" altLang="en-US" sz="3200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026" name="Picture 2" descr="C:\Users\ysanematsu\Desktop\処分地選定プロセ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317" y="4635369"/>
            <a:ext cx="8734249" cy="478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90463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DFB6E705-5617-CE45-942B-11B2A6DEE6D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59E13"/>
          </a:solidFill>
        </p:spPr>
        <p:txBody>
          <a:bodyPr/>
          <a:lstStyle/>
          <a:p>
            <a:r>
              <a:rPr kumimoji="1" lang="ja-JP" altLang="en-US"/>
              <a:t>ゲームの設定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96C6DF69-0BA2-D741-A272-43E155F0B475}"/>
              </a:ext>
            </a:extLst>
          </p:cNvPr>
          <p:cNvSpPr txBox="1"/>
          <p:nvPr/>
        </p:nvSpPr>
        <p:spPr>
          <a:xfrm>
            <a:off x="540057" y="1953031"/>
            <a:ext cx="12222398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ja-JP" altLang="en-US" sz="32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プレイヤーは架空の県の県議</a:t>
            </a:r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会議員となり、県内のどの市町村で地層処分を受け入れるか、議会として決定します</a:t>
            </a:r>
            <a:r>
              <a:rPr lang="ja-JP" altLang="en-US" sz="32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。 </a:t>
            </a:r>
            <a:endParaRPr lang="en-US" altLang="ja-JP" sz="3200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xmlns="" id="{64FC8A4C-9259-984B-9262-8635838EF7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547" y="3453109"/>
            <a:ext cx="8389417" cy="593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30665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DFB6E705-5617-CE45-942B-11B2A6DEE6D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59E13"/>
          </a:solidFill>
        </p:spPr>
        <p:txBody>
          <a:bodyPr/>
          <a:lstStyle/>
          <a:p>
            <a:r>
              <a:rPr kumimoji="1" lang="ja-JP" altLang="en-US"/>
              <a:t>準備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96C6DF69-0BA2-D741-A272-43E155F0B475}"/>
              </a:ext>
            </a:extLst>
          </p:cNvPr>
          <p:cNvSpPr txBox="1"/>
          <p:nvPr/>
        </p:nvSpPr>
        <p:spPr>
          <a:xfrm>
            <a:off x="903426" y="1616366"/>
            <a:ext cx="1118548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altLang="ja-JP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4</a:t>
            </a:r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名</a:t>
            </a:r>
            <a:r>
              <a:rPr lang="ja-JP" altLang="en-US" sz="32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程度</a:t>
            </a:r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を</a:t>
            </a:r>
            <a:r>
              <a:rPr lang="en-US" altLang="ja-JP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班</a:t>
            </a:r>
            <a:r>
              <a:rPr lang="ja-JP" altLang="en-US" sz="32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と</a:t>
            </a:r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して、それぞれ</a:t>
            </a:r>
            <a:r>
              <a:rPr lang="ja-JP" altLang="en-US" sz="32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の班</a:t>
            </a:r>
            <a:r>
              <a:rPr lang="ja-JP" altLang="en-US" sz="32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にゲームを</a:t>
            </a:r>
            <a:r>
              <a:rPr lang="ja-JP" altLang="en-US" sz="32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配ります。</a:t>
            </a:r>
            <a:endParaRPr lang="en-US" altLang="ja-JP" sz="3200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xmlns="" id="{186FD3D1-1359-ED40-945A-02059A35AA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980" y="2971635"/>
            <a:ext cx="8496240" cy="6094858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D7D6A549-2A6E-BA4D-B970-DC5345007F83}"/>
              </a:ext>
            </a:extLst>
          </p:cNvPr>
          <p:cNvSpPr txBox="1"/>
          <p:nvPr/>
        </p:nvSpPr>
        <p:spPr>
          <a:xfrm>
            <a:off x="10231924" y="2924571"/>
            <a:ext cx="10265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ヒラギノ角ゴ ProN W3"/>
            </a:endParaRPr>
          </a:p>
        </p:txBody>
      </p:sp>
      <p:sp>
        <p:nvSpPr>
          <p:cNvPr id="11" name="角丸四角形吹き出し 10">
            <a:extLst>
              <a:ext uri="{FF2B5EF4-FFF2-40B4-BE49-F238E27FC236}">
                <a16:creationId xmlns:a16="http://schemas.microsoft.com/office/drawing/2014/main" xmlns="" id="{262B4DD2-8C21-C547-8ACA-8FAC48D9763C}"/>
              </a:ext>
            </a:extLst>
          </p:cNvPr>
          <p:cNvSpPr/>
          <p:nvPr/>
        </p:nvSpPr>
        <p:spPr>
          <a:xfrm flipH="1">
            <a:off x="172405" y="5502883"/>
            <a:ext cx="4025521" cy="1816100"/>
          </a:xfrm>
          <a:prstGeom prst="wedgeRoundRectCallout">
            <a:avLst>
              <a:gd name="adj1" fmla="val -105294"/>
              <a:gd name="adj2" fmla="val -122760"/>
              <a:gd name="adj3" fmla="val 166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クイズカード</a:t>
            </a:r>
          </a:p>
          <a:p>
            <a:pPr algn="l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クイズカードは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よく混ぜて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からボード本体の付近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置き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ます。</a:t>
            </a:r>
            <a:endParaRPr lang="en-US" altLang="ja-JP" sz="20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このとき、裏面の情報を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見ないように気をつけてください。</a:t>
            </a:r>
          </a:p>
        </p:txBody>
      </p:sp>
      <p:sp>
        <p:nvSpPr>
          <p:cNvPr id="12" name="角丸四角形吹き出し 11">
            <a:extLst>
              <a:ext uri="{FF2B5EF4-FFF2-40B4-BE49-F238E27FC236}">
                <a16:creationId xmlns:a16="http://schemas.microsoft.com/office/drawing/2014/main" xmlns="" id="{3B7AD73C-FC63-6643-9CCE-7AD952B18563}"/>
              </a:ext>
            </a:extLst>
          </p:cNvPr>
          <p:cNvSpPr/>
          <p:nvPr/>
        </p:nvSpPr>
        <p:spPr>
          <a:xfrm flipH="1">
            <a:off x="8048098" y="7829422"/>
            <a:ext cx="4795201" cy="1816100"/>
          </a:xfrm>
          <a:prstGeom prst="wedgeRoundRectCallout">
            <a:avLst>
              <a:gd name="adj1" fmla="val 49521"/>
              <a:gd name="adj2" fmla="val -67664"/>
              <a:gd name="adj3" fmla="val 166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</a:t>
            </a:r>
            <a:r>
              <a:rPr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カード</a:t>
            </a:r>
            <a:endParaRPr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番号順に重ねてボードゲーム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本体の各カード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置き場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に置きます。</a:t>
            </a:r>
            <a:endParaRPr lang="en-US" altLang="ja-JP" sz="20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とき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、裏面の情報を見ないように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気をつけてください。</a:t>
            </a:r>
          </a:p>
        </p:txBody>
      </p:sp>
      <p:sp>
        <p:nvSpPr>
          <p:cNvPr id="13" name="角丸四角形吹き出し 12">
            <a:extLst>
              <a:ext uri="{FF2B5EF4-FFF2-40B4-BE49-F238E27FC236}">
                <a16:creationId xmlns:a16="http://schemas.microsoft.com/office/drawing/2014/main" xmlns="" id="{3AE9FCA2-3F44-EF4B-9A9E-1DEB9F63B5CB}"/>
              </a:ext>
            </a:extLst>
          </p:cNvPr>
          <p:cNvSpPr/>
          <p:nvPr/>
        </p:nvSpPr>
        <p:spPr>
          <a:xfrm flipH="1">
            <a:off x="9919854" y="3594110"/>
            <a:ext cx="2723173" cy="1135063"/>
          </a:xfrm>
          <a:prstGeom prst="wedgeRoundRectCallout">
            <a:avLst>
              <a:gd name="adj1" fmla="val 92381"/>
              <a:gd name="adj2" fmla="val -24228"/>
              <a:gd name="adj3" fmla="val 166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ポイント</a:t>
            </a:r>
            <a:endParaRPr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最初に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ポイント分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を手元に置きます。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角丸四角形吹き出し 9">
            <a:extLst>
              <a:ext uri="{FF2B5EF4-FFF2-40B4-BE49-F238E27FC236}">
                <a16:creationId xmlns:a16="http://schemas.microsoft.com/office/drawing/2014/main" xmlns="" id="{3AE9FCA2-3F44-EF4B-9A9E-1DEB9F63B5CB}"/>
              </a:ext>
            </a:extLst>
          </p:cNvPr>
          <p:cNvSpPr/>
          <p:nvPr/>
        </p:nvSpPr>
        <p:spPr>
          <a:xfrm flipH="1">
            <a:off x="472982" y="2685334"/>
            <a:ext cx="2283665" cy="1135063"/>
          </a:xfrm>
          <a:prstGeom prst="wedgeRoundRectCallout">
            <a:avLst>
              <a:gd name="adj1" fmla="val -84478"/>
              <a:gd name="adj2" fmla="val 85949"/>
              <a:gd name="adj3" fmla="val 166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コマ</a:t>
            </a:r>
            <a:endParaRPr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スタート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の位置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置きます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328445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>
            <a:extLst>
              <a:ext uri="{FF2B5EF4-FFF2-40B4-BE49-F238E27FC236}">
                <a16:creationId xmlns:a16="http://schemas.microsoft.com/office/drawing/2014/main" xmlns="" id="{E4CDC6B2-9178-6E46-B716-9026E58D4E4D}"/>
              </a:ext>
            </a:extLst>
          </p:cNvPr>
          <p:cNvSpPr/>
          <p:nvPr/>
        </p:nvSpPr>
        <p:spPr>
          <a:xfrm>
            <a:off x="844182" y="3012267"/>
            <a:ext cx="3636579" cy="83673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ja-JP" altLang="en-US" sz="32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スタート</a:t>
            </a:r>
          </a:p>
        </p:txBody>
      </p:sp>
      <p:sp>
        <p:nvSpPr>
          <p:cNvPr id="157" name="Shape 15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ゲームの進め方</a:t>
            </a:r>
            <a:endParaRPr lang="ja-JP" altLang="en-US" dirty="0"/>
          </a:p>
        </p:txBody>
      </p:sp>
      <p:sp>
        <p:nvSpPr>
          <p:cNvPr id="159" name="Shape 159"/>
          <p:cNvSpPr/>
          <p:nvPr/>
        </p:nvSpPr>
        <p:spPr>
          <a:xfrm>
            <a:off x="2380344" y="3970318"/>
            <a:ext cx="5642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b="1" dirty="0" smtClean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⬇</a:t>
            </a:r>
            <a:endParaRPr b="1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2380344" y="5706277"/>
            <a:ext cx="5642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b="1" dirty="0" smtClean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⬇</a:t>
            </a:r>
            <a:endParaRPr b="1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D8F6F967-F0FE-BD4D-8508-8EC13231E285}"/>
              </a:ext>
            </a:extLst>
          </p:cNvPr>
          <p:cNvSpPr txBox="1"/>
          <p:nvPr/>
        </p:nvSpPr>
        <p:spPr>
          <a:xfrm>
            <a:off x="4937757" y="2864349"/>
            <a:ext cx="7957972" cy="49654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ゲーム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は</a:t>
            </a:r>
            <a:r>
              <a:rPr lang="en-US" altLang="ja-JP" b="1" dirty="0">
                <a:latin typeface="Yu Gothic" panose="020B0400000000000000" pitchFamily="34" charset="-128"/>
                <a:ea typeface="Yu Gothic" panose="020B0400000000000000" pitchFamily="34" charset="-128"/>
              </a:rPr>
              <a:t>15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ターン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で行います。</a:t>
            </a:r>
            <a:endParaRPr lang="en-US" altLang="ja-JP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endParaRPr lang="en-US" altLang="ja-JP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各ターンでは、</a:t>
            </a:r>
            <a:endParaRPr lang="en-US" altLang="ja-JP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プレイヤーは班のメンバーと相談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し、</a:t>
            </a:r>
            <a:endParaRPr lang="en-US" altLang="ja-JP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r>
              <a:rPr lang="en-US" altLang="ja-JP" b="1" dirty="0">
                <a:latin typeface="Yu Gothic" panose="020B0400000000000000" pitchFamily="34" charset="-128"/>
                <a:ea typeface="Yu Gothic" panose="020B0400000000000000" pitchFamily="34" charset="-128"/>
              </a:rPr>
              <a:t>2</a:t>
            </a:r>
            <a:r>
              <a:rPr lang="ja-JP" altLang="en-US" b="1" dirty="0" err="1" smtClean="0">
                <a:latin typeface="Yu Gothic" panose="020B0400000000000000" pitchFamily="34" charset="-128"/>
                <a:ea typeface="Yu Gothic" panose="020B0400000000000000" pitchFamily="34" charset="-128"/>
              </a:rPr>
              <a:t>つの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行動を行う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ことができます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。</a:t>
            </a:r>
            <a:endParaRPr lang="en-US" altLang="ja-JP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endParaRPr lang="en-US" altLang="ja-JP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①コマを進める</a:t>
            </a:r>
            <a:endParaRPr lang="en-US" altLang="ja-JP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②調査カードをめくる</a:t>
            </a:r>
            <a:endParaRPr lang="en-US" altLang="ja-JP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l"/>
            <a:r>
              <a:rPr lang="ja-JP" altLang="en-US" sz="28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en-US" altLang="ja-JP" sz="28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28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②は、行っても</a:t>
            </a:r>
            <a:r>
              <a:rPr lang="ja-JP" altLang="en-US" sz="28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行わなくて</a:t>
            </a:r>
            <a:r>
              <a:rPr lang="ja-JP" altLang="en-US" sz="2800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も構いません。</a:t>
            </a:r>
            <a:endParaRPr lang="en-US" altLang="ja-JP" sz="2800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16" name="角丸四角形 15">
            <a:extLst>
              <a:ext uri="{FF2B5EF4-FFF2-40B4-BE49-F238E27FC236}">
                <a16:creationId xmlns:a16="http://schemas.microsoft.com/office/drawing/2014/main" xmlns="" id="{055D7B3A-E39A-CF41-BBF2-F64B6A10767D}"/>
              </a:ext>
            </a:extLst>
          </p:cNvPr>
          <p:cNvSpPr/>
          <p:nvPr/>
        </p:nvSpPr>
        <p:spPr>
          <a:xfrm>
            <a:off x="844182" y="4748227"/>
            <a:ext cx="3636579" cy="8367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 cap="flat">
            <a:solidFill>
              <a:schemeClr val="accent6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altLang="ja-JP" sz="3200" b="1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1~15</a:t>
            </a:r>
            <a:r>
              <a:rPr lang="ja-JP" altLang="en-US" sz="3200" b="1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ターン</a:t>
            </a:r>
          </a:p>
        </p:txBody>
      </p:sp>
      <p:sp>
        <p:nvSpPr>
          <p:cNvPr id="17" name="角丸四角形 16">
            <a:extLst>
              <a:ext uri="{FF2B5EF4-FFF2-40B4-BE49-F238E27FC236}">
                <a16:creationId xmlns:a16="http://schemas.microsoft.com/office/drawing/2014/main" xmlns="" id="{627D5CE2-0948-4545-B5CC-0242A5BBC019}"/>
              </a:ext>
            </a:extLst>
          </p:cNvPr>
          <p:cNvSpPr/>
          <p:nvPr/>
        </p:nvSpPr>
        <p:spPr>
          <a:xfrm>
            <a:off x="844182" y="6484185"/>
            <a:ext cx="3636579" cy="83673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ja-JP" altLang="en-US" sz="32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処分</a:t>
            </a:r>
            <a:r>
              <a:rPr lang="ja-JP" altLang="en-US" sz="3200" b="1" dirty="0" smtClean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地</a:t>
            </a:r>
            <a:r>
              <a:rPr lang="ja-JP" altLang="en-US" sz="32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選定</a:t>
            </a:r>
          </a:p>
        </p:txBody>
      </p:sp>
    </p:spTree>
    <p:extLst>
      <p:ext uri="{BB962C8B-B14F-4D97-AF65-F5344CB8AC3E}">
        <p14:creationId xmlns:p14="http://schemas.microsoft.com/office/powerpoint/2010/main" val="1505983944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xmlns="" id="{9AB11AFD-3D61-734D-9364-89432E9E3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01" y="4193369"/>
            <a:ext cx="11563029" cy="3591818"/>
          </a:xfrm>
          <a:prstGeom prst="rect">
            <a:avLst/>
          </a:prstGeom>
        </p:spPr>
      </p:pic>
      <p:sp>
        <p:nvSpPr>
          <p:cNvPr id="175" name="Shape 1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各ターンでできること　</a:t>
            </a:r>
            <a:r>
              <a:rPr lang="en-US" altLang="ja-JP" dirty="0"/>
              <a:t>①</a:t>
            </a:r>
            <a:r>
              <a:rPr lang="ja-JP" altLang="en-US"/>
              <a:t>コマを進める</a:t>
            </a:r>
          </a:p>
        </p:txBody>
      </p:sp>
      <p:sp>
        <p:nvSpPr>
          <p:cNvPr id="176" name="Shape 176"/>
          <p:cNvSpPr/>
          <p:nvPr/>
        </p:nvSpPr>
        <p:spPr>
          <a:xfrm>
            <a:off x="883692" y="1842698"/>
            <a:ext cx="11540359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444500" indent="-444500" algn="l">
              <a:spcBef>
                <a:spcPts val="4200"/>
              </a:spcBef>
              <a:buSzPct val="75000"/>
              <a:buChar char="•"/>
            </a:lvl1pPr>
          </a:lstStyle>
          <a:p>
            <a:pPr marL="0" indent="0">
              <a:buNone/>
            </a:pPr>
            <a:r>
              <a:rPr b="1" dirty="0" err="1" smtClean="0">
                <a:latin typeface="Yu Gothic" panose="020B0400000000000000" pitchFamily="34" charset="-128"/>
                <a:ea typeface="Yu Gothic" panose="020B0400000000000000" pitchFamily="34" charset="-128"/>
              </a:rPr>
              <a:t>サイコロを振って</a:t>
            </a:r>
            <a:r>
              <a:rPr lang="ja-JP" altLang="en-US" b="1" dirty="0" err="1" smtClean="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b="1" dirty="0" err="1" smtClean="0">
                <a:latin typeface="Yu Gothic" panose="020B0400000000000000" pitchFamily="34" charset="-128"/>
                <a:ea typeface="Yu Gothic" panose="020B0400000000000000" pitchFamily="34" charset="-128"/>
              </a:rPr>
              <a:t>出た目の数だけボード上のコマを進め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ます</a:t>
            </a:r>
            <a:r>
              <a:rPr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。</a:t>
            </a:r>
            <a:r>
              <a:rPr b="1" dirty="0" err="1" smtClean="0">
                <a:latin typeface="Yu Gothic" panose="020B0400000000000000" pitchFamily="34" charset="-128"/>
                <a:ea typeface="Yu Gothic" panose="020B0400000000000000" pitchFamily="34" charset="-128"/>
              </a:rPr>
              <a:t>コマが止まったマスの指示に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従い</a:t>
            </a:r>
            <a:r>
              <a:rPr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b="1" dirty="0" err="1" smtClean="0">
                <a:latin typeface="Yu Gothic" panose="020B0400000000000000" pitchFamily="34" charset="-128"/>
                <a:ea typeface="Yu Gothic" panose="020B0400000000000000" pitchFamily="34" charset="-128"/>
              </a:rPr>
              <a:t>ポイントを獲得したり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失ったりします</a:t>
            </a:r>
            <a:r>
              <a:rPr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。</a:t>
            </a:r>
            <a:endParaRPr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xmlns="" id="{E06806B0-4D16-7E40-9A8E-ECCF3C551150}"/>
              </a:ext>
            </a:extLst>
          </p:cNvPr>
          <p:cNvSpPr/>
          <p:nvPr/>
        </p:nvSpPr>
        <p:spPr>
          <a:xfrm>
            <a:off x="0" y="8257735"/>
            <a:ext cx="13004800" cy="149586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20000" rIns="720000" anchor="ctr">
            <a:noAutofit/>
          </a:bodyPr>
          <a:lstStyle/>
          <a:p>
            <a:pPr algn="l"/>
            <a:r>
              <a:rPr lang="ja-JP" altLang="en-US" sz="32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クイズのマスに止まったとき</a:t>
            </a:r>
            <a:r>
              <a:rPr lang="ja-JP" altLang="en-US" sz="3200" b="1" dirty="0" smtClean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は、クイズカードを</a:t>
            </a:r>
            <a:r>
              <a:rPr lang="en-US" altLang="ja-JP" sz="3200" b="1" dirty="0" smtClean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lang="ja-JP" altLang="en-US" sz="3200" b="1" dirty="0" smtClean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枚引いて</a:t>
            </a:r>
            <a:r>
              <a:rPr lang="ja-JP" altLang="en-US" sz="32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班のメンバーと答えを考えてください。教室に</a:t>
            </a:r>
            <a:r>
              <a:rPr lang="ja-JP" altLang="en-US" sz="3200" b="1" dirty="0" smtClean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あるクイズ</a:t>
            </a:r>
            <a:r>
              <a:rPr lang="ja-JP" altLang="en-US" sz="32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解答</a:t>
            </a:r>
            <a:r>
              <a:rPr lang="ja-JP" altLang="en-US" sz="3200" b="1" dirty="0" smtClean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カード</a:t>
            </a:r>
            <a:r>
              <a:rPr lang="ja-JP" altLang="en-US" sz="32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をめくり、正解した場合は</a:t>
            </a:r>
            <a:r>
              <a:rPr lang="en-US" altLang="ja-JP" sz="32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3</a:t>
            </a:r>
            <a:r>
              <a:rPr lang="ja-JP" altLang="en-US" sz="32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ポイントが</a:t>
            </a:r>
            <a:r>
              <a:rPr lang="ja-JP" altLang="en-US" sz="3200" b="1" dirty="0" smtClean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もらえます。</a:t>
            </a:r>
            <a:endParaRPr lang="ja-JP" altLang="en-US" sz="3200" b="1" dirty="0">
              <a:solidFill>
                <a:schemeClr val="bg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各ターンでできること　</a:t>
            </a:r>
            <a:r>
              <a:rPr lang="en-US" altLang="ja-JP" dirty="0"/>
              <a:t>②</a:t>
            </a:r>
            <a:r>
              <a:rPr lang="ja-JP" altLang="en-US"/>
              <a:t>調査カードをめくる</a:t>
            </a:r>
          </a:p>
        </p:txBody>
      </p:sp>
      <p:sp>
        <p:nvSpPr>
          <p:cNvPr id="188" name="Shape 188"/>
          <p:cNvSpPr/>
          <p:nvPr/>
        </p:nvSpPr>
        <p:spPr>
          <a:xfrm>
            <a:off x="774921" y="1830782"/>
            <a:ext cx="11744250" cy="3426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444500" indent="-444500" algn="l">
              <a:spcBef>
                <a:spcPts val="4200"/>
              </a:spcBef>
              <a:buSzPct val="75000"/>
              <a:buChar char="•"/>
            </a:lvl1pPr>
          </a:lstStyle>
          <a:p>
            <a:pPr marL="0" indent="0">
              <a:spcBef>
                <a:spcPts val="0"/>
              </a:spcBef>
              <a:buNone/>
            </a:pP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コマ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を進めたあと、手持ち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のポイントを消費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して調査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カードを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めくるかどうか選びます。</a:t>
            </a:r>
            <a:endParaRPr lang="en-US" altLang="ja-JP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調査カードを</a:t>
            </a:r>
            <a:r>
              <a:rPr lang="en-US" altLang="ja-JP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枚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めくるには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lang="en-US" altLang="ja-JP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ポイントが必要です。</a:t>
            </a:r>
            <a:endParaRPr lang="en-US" altLang="ja-JP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ja-JP" b="1" dirty="0"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ターン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で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めくることができるのは、</a:t>
            </a:r>
            <a:r>
              <a:rPr lang="en-US" altLang="ja-JP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lang="ja-JP" altLang="en-US" b="1" dirty="0" err="1">
                <a:latin typeface="Yu Gothic" panose="020B0400000000000000" pitchFamily="34" charset="-128"/>
                <a:ea typeface="Yu Gothic" panose="020B0400000000000000" pitchFamily="34" charset="-128"/>
              </a:rPr>
              <a:t>つ</a:t>
            </a:r>
            <a:r>
              <a:rPr lang="ja-JP" altLang="en-US" b="1" dirty="0" err="1" smtClean="0">
                <a:latin typeface="Yu Gothic" panose="020B0400000000000000" pitchFamily="34" charset="-128"/>
                <a:ea typeface="Yu Gothic" panose="020B0400000000000000" pitchFamily="34" charset="-128"/>
              </a:rPr>
              <a:t>の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市町村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の調査カードのみで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、３枚までです。（一度に、複数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の市町村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をめくる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ことはできません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。）</a:t>
            </a:r>
            <a:endParaRPr lang="ja-JP" altLang="en-US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xmlns="" id="{1ADF9743-64CA-B34C-AFAD-017AF214E8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69" y="5528005"/>
            <a:ext cx="5703822" cy="380254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xmlns="" id="{7AED41CC-42D3-624C-B76B-4EC54951BF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3163" y="7099470"/>
            <a:ext cx="1691947" cy="1691947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4952F058-87AE-BA4C-9FDE-B2C6A383EB85}"/>
              </a:ext>
            </a:extLst>
          </p:cNvPr>
          <p:cNvSpPr txBox="1"/>
          <p:nvPr/>
        </p:nvSpPr>
        <p:spPr>
          <a:xfrm>
            <a:off x="8672130" y="5693950"/>
            <a:ext cx="2554015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600" b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カード</a:t>
            </a:r>
            <a:r>
              <a:rPr kumimoji="0" lang="en-US" altLang="ja-JP" sz="3600" b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1</a:t>
            </a:r>
            <a:r>
              <a:rPr kumimoji="0" lang="ja-JP" altLang="en-US" sz="3600" b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枚</a:t>
            </a:r>
            <a:endParaRPr kumimoji="0" lang="en-US" altLang="ja-JP" sz="3600" b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Yu Gothic" panose="020B0400000000000000" pitchFamily="34" charset="-128"/>
              <a:ea typeface="Yu Gothic" panose="020B0400000000000000" pitchFamily="34" charset="-128"/>
              <a:sym typeface="ヒラギノ角ゴ ProN W3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4F262946-E791-D043-B03E-C21213973429}"/>
              </a:ext>
            </a:extLst>
          </p:cNvPr>
          <p:cNvSpPr txBox="1"/>
          <p:nvPr/>
        </p:nvSpPr>
        <p:spPr>
          <a:xfrm rot="5400000">
            <a:off x="9644389" y="6326992"/>
            <a:ext cx="609493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ja-JP" altLang="en-US" b="1">
                <a:latin typeface="Yu Gothic" panose="020B0400000000000000" pitchFamily="34" charset="-128"/>
                <a:ea typeface="Yu Gothic" panose="020B0400000000000000" pitchFamily="34" charset="-128"/>
              </a:rPr>
              <a:t>＝</a:t>
            </a:r>
            <a:endParaRPr kumimoji="0" lang="en-US" altLang="ja-JP" sz="3600" b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Yu Gothic" panose="020B0400000000000000" pitchFamily="34" charset="-128"/>
              <a:ea typeface="Yu Gothic" panose="020B0400000000000000" pitchFamily="34" charset="-128"/>
              <a:sym typeface="ヒラギノ角ゴ ProN W3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ja-JP" altLang="en-US" sz="4400" dirty="0"/>
              <a:t>処分</a:t>
            </a:r>
            <a:r>
              <a:rPr lang="ja-JP" altLang="en-US" sz="4400" dirty="0" smtClean="0"/>
              <a:t>地</a:t>
            </a:r>
            <a:r>
              <a:rPr lang="ja-JP" altLang="en-US" sz="4400" dirty="0"/>
              <a:t>選定　</a:t>
            </a:r>
            <a:r>
              <a:rPr lang="en-US" altLang="ja-JP" sz="2400" dirty="0"/>
              <a:t>15</a:t>
            </a:r>
            <a:r>
              <a:rPr lang="ja-JP" altLang="en-US" sz="2400" dirty="0" smtClean="0"/>
              <a:t>ターン目</a:t>
            </a:r>
            <a:r>
              <a:rPr lang="ja-JP" altLang="en-US" sz="2400" dirty="0"/>
              <a:t>終了後</a:t>
            </a:r>
            <a:endParaRPr sz="4400" dirty="0"/>
          </a:p>
        </p:txBody>
      </p:sp>
      <p:sp>
        <p:nvSpPr>
          <p:cNvPr id="21" name="Shape 195">
            <a:extLst>
              <a:ext uri="{FF2B5EF4-FFF2-40B4-BE49-F238E27FC236}">
                <a16:creationId xmlns:a16="http://schemas.microsoft.com/office/drawing/2014/main" xmlns="" id="{5A728017-B64A-0342-8B5E-D3101E511A08}"/>
              </a:ext>
            </a:extLst>
          </p:cNvPr>
          <p:cNvSpPr/>
          <p:nvPr/>
        </p:nvSpPr>
        <p:spPr>
          <a:xfrm>
            <a:off x="376518" y="1868292"/>
            <a:ext cx="12328099" cy="3129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444500" indent="-444500" algn="l">
              <a:spcBef>
                <a:spcPts val="4200"/>
              </a:spcBef>
              <a:buSzPct val="75000"/>
              <a:buChar char="•"/>
            </a:lvl1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ja-JP" b="1" dirty="0">
                <a:latin typeface="Yu Gothic" panose="020B0400000000000000" pitchFamily="34" charset="-128"/>
                <a:ea typeface="Yu Gothic" panose="020B0400000000000000" pitchFamily="34" charset="-128"/>
              </a:rPr>
              <a:t>15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ターン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終了後に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、班全体で架空の県議会として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議論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し、調査カード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をめくった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市町村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の中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で、地層処分に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適していると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考えられる市町村を</a:t>
            </a:r>
            <a:r>
              <a:rPr lang="en-US" altLang="ja-JP" b="1" dirty="0"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か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所、処分地として決定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します。</a:t>
            </a:r>
          </a:p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endParaRPr lang="en-US" altLang="ja-JP" b="1" dirty="0" smtClean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その後、班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ごとに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処分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地として選んだ市町村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と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、その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理由を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発表して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xmlns="" id="{C8389C65-55C0-5E4A-8F5E-0CF8CB4D75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57" y="5407234"/>
            <a:ext cx="5146766" cy="3853777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E2196241-2BE5-B241-8ED2-FFF7890B8A59}"/>
              </a:ext>
            </a:extLst>
          </p:cNvPr>
          <p:cNvSpPr txBox="1"/>
          <p:nvPr/>
        </p:nvSpPr>
        <p:spPr>
          <a:xfrm>
            <a:off x="0" y="3324573"/>
            <a:ext cx="13004800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3600" b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それではゲームを</a:t>
            </a:r>
            <a:r>
              <a:rPr kumimoji="0" lang="ja-JP" altLang="en-US" sz="3600" b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始めましょう。</a:t>
            </a:r>
            <a:endParaRPr kumimoji="0" lang="en-US" altLang="ja-JP" sz="3600" b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Yu Gothic" panose="020B0400000000000000" pitchFamily="34" charset="-128"/>
              <a:ea typeface="Yu Gothic" panose="020B0400000000000000" pitchFamily="34" charset="-128"/>
              <a:sym typeface="ヒラギノ角ゴ ProN W3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altLang="ja-JP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すべての班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が</a:t>
            </a:r>
            <a:r>
              <a:rPr lang="en-US" altLang="ja-JP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lang="ja-JP" altLang="en-US" b="1" dirty="0" smtClean="0">
                <a:latin typeface="Yu Gothic" panose="020B0400000000000000" pitchFamily="34" charset="-128"/>
                <a:ea typeface="Yu Gothic" panose="020B0400000000000000" pitchFamily="34" charset="-128"/>
              </a:rPr>
              <a:t>ターン</a:t>
            </a: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ずつ進行します。</a:t>
            </a:r>
            <a:endParaRPr lang="en-US" altLang="ja-JP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altLang="ja-JP" sz="3600" b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Yu Gothic" panose="020B0400000000000000" pitchFamily="34" charset="-128"/>
              <a:ea typeface="Yu Gothic" panose="020B0400000000000000" pitchFamily="34" charset="-128"/>
              <a:sym typeface="ヒラギノ角ゴ ProN W3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ja-JP" altLang="en-US" b="1" dirty="0">
                <a:latin typeface="Yu Gothic" panose="020B0400000000000000" pitchFamily="34" charset="-128"/>
                <a:ea typeface="Yu Gothic" panose="020B0400000000000000" pitchFamily="34" charset="-128"/>
              </a:rPr>
              <a:t>先生の指示に従ってください。</a:t>
            </a:r>
            <a:endParaRPr kumimoji="0" lang="ja-JP" altLang="en-US" sz="3600" b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Yu Gothic" panose="020B0400000000000000" pitchFamily="34" charset="-128"/>
              <a:ea typeface="Yu Gothic" panose="020B0400000000000000" pitchFamily="34" charset="-128"/>
              <a:sym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178545394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D7D65AE5-6ADC-A04E-B389-C53F490AC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はじめに</a:t>
            </a:r>
          </a:p>
        </p:txBody>
      </p:sp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xmlns="" id="{B8619E53-B157-F145-B012-F4D6A6866C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コマをスタート</a:t>
            </a:r>
            <a:r>
              <a:rPr lang="ja-JP" altLang="en-US" dirty="0" smtClean="0"/>
              <a:t>に置きます。　　　</a:t>
            </a:r>
            <a:r>
              <a:rPr lang="en-US" altLang="ja-JP" dirty="0" smtClean="0"/>
              <a:t>10</a:t>
            </a:r>
            <a:r>
              <a:rPr lang="ja-JP" altLang="en-US" dirty="0" smtClean="0"/>
              <a:t>ポイントを手元に置いてください</a:t>
            </a:r>
            <a:r>
              <a:rPr lang="ja-JP" altLang="en-US" dirty="0"/>
              <a:t>。</a:t>
            </a:r>
            <a:endParaRPr lang="en-US" altLang="ja-JP" dirty="0" smtClean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xmlns="" id="{EC2BD359-399B-6643-BB48-7657DC8B3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054" y="4957622"/>
            <a:ext cx="1529038" cy="152903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xmlns="" id="{EA1A7A72-5945-E449-903D-54A6BC831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718" y="4957622"/>
            <a:ext cx="1529038" cy="1529038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xmlns="" id="{0FA43902-71CF-1640-80A1-17087D35E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382" y="4957622"/>
            <a:ext cx="1529038" cy="1529038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xmlns="" id="{0DC2D633-D0E7-1C41-901B-B5819F064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046" y="4957622"/>
            <a:ext cx="1529038" cy="152903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xmlns="" id="{A8347BAC-48F8-584C-AA38-401B0789C6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708" y="4957622"/>
            <a:ext cx="1529038" cy="1529038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xmlns="" id="{A33DF469-2E52-B344-A1D8-80F5D5BD8F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054" y="6592459"/>
            <a:ext cx="1529038" cy="1529038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xmlns="" id="{4F9CD861-851C-E24D-AB24-F50A222655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718" y="6592459"/>
            <a:ext cx="1529038" cy="1529038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xmlns="" id="{9EB21C8B-21D4-254E-A9C9-B2936115CF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382" y="6592459"/>
            <a:ext cx="1529038" cy="1529038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xmlns="" id="{036E76AA-642E-4547-91BD-DC429CEC42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046" y="6592459"/>
            <a:ext cx="1529038" cy="1529038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xmlns="" id="{1B660273-6D48-F348-9C68-FA47E300F8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708" y="6592459"/>
            <a:ext cx="1529038" cy="152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830844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3796</TotalTime>
  <Words>582</Words>
  <PresentationFormat>ユーザー設定</PresentationFormat>
  <Paragraphs>67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12</vt:i4>
      </vt:variant>
    </vt:vector>
  </HeadingPairs>
  <TitlesOfParts>
    <vt:vector size="14" baseType="lpstr">
      <vt:lpstr>White</vt:lpstr>
      <vt:lpstr>1_White</vt:lpstr>
      <vt:lpstr>地層処分ってなんだろう？ ジオ・サーチゲーム</vt:lpstr>
      <vt:lpstr>ゲームの設定</vt:lpstr>
      <vt:lpstr>準備</vt:lpstr>
      <vt:lpstr>ゲームの進め方</vt:lpstr>
      <vt:lpstr>各ターンでできること　①コマを進める</vt:lpstr>
      <vt:lpstr>各ターンでできること　②調査カードをめくる</vt:lpstr>
      <vt:lpstr>処分地選定　15ターン目終了後</vt:lpstr>
      <vt:lpstr>PowerPoint プレゼンテーション</vt:lpstr>
      <vt:lpstr>はじめに</vt:lpstr>
      <vt:lpstr>1～15 ターン目</vt:lpstr>
      <vt:lpstr>処分地選定 と発表</vt:lpstr>
      <vt:lpstr>参考【処分地選定調査について】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2021-11-10T07:29:37Z</cp:lastPrinted>
  <dcterms:modified xsi:type="dcterms:W3CDTF">2021-11-10T07:37:55Z</dcterms:modified>
</cp:coreProperties>
</file>