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sldIdLst>
    <p:sldId id="256" r:id="rId2"/>
    <p:sldId id="257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A4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6"/>
    <p:restoredTop sz="94643"/>
  </p:normalViewPr>
  <p:slideViewPr>
    <p:cSldViewPr snapToGrid="0" snapToObjects="1">
      <p:cViewPr varScale="1">
        <p:scale>
          <a:sx n="60" d="100"/>
          <a:sy n="60" d="100"/>
        </p:scale>
        <p:origin x="-2818" y="-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066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297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807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653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56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564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90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18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09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02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25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AF1C0-2575-944E-884E-0B02D5497947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7CC32-F978-2849-86EB-2A30603695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10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19">
            <a:extLst>
              <a:ext uri="{FF2B5EF4-FFF2-40B4-BE49-F238E27FC236}">
                <a16:creationId xmlns:a16="http://schemas.microsoft.com/office/drawing/2014/main" xmlns="" id="{9AAD5E71-7604-4444-A84D-3BF766E639AE}"/>
              </a:ext>
            </a:extLst>
          </p:cNvPr>
          <p:cNvSpPr txBox="1">
            <a:spLocks/>
          </p:cNvSpPr>
          <p:nvPr/>
        </p:nvSpPr>
        <p:spPr>
          <a:xfrm>
            <a:off x="289633" y="258984"/>
            <a:ext cx="6123024" cy="476308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Autofit/>
          </a:bodyPr>
          <a:lstStyle>
            <a:lvl1pPr marL="0" marR="0" indent="0" algn="ctr" defTabSz="4556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24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Yu Gothic" panose="020B0400000000000000" pitchFamily="34" charset="-128"/>
                <a:ea typeface="Yu Gothic" panose="020B0400000000000000" pitchFamily="34" charset="-128"/>
                <a:cs typeface="+mn-cs"/>
                <a:sym typeface="ヒラギノ角ゴ ProN W3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ヒラギノ角ゴ ProN W3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ヒラギノ角ゴ ProN W3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ヒラギノ角ゴ ProN W3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ヒラギノ角ゴ ProN W3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ヒラギノ角ゴ ProN W3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ヒラギノ角ゴ ProN W3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ヒラギノ角ゴ ProN W3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ヒラギノ角ゴ ProN W3"/>
              </a:defRPr>
            </a:lvl9pPr>
          </a:lstStyle>
          <a:p>
            <a:pPr marL="0" marR="0" lvl="0" indent="0" algn="ctr" defTabSz="455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1FA339"/>
                </a:solidFill>
                <a:effectLst/>
                <a:uLnTx/>
                <a:uFillTx/>
                <a:sym typeface="ヒラギノ角ゴ ProN W3"/>
              </a:rPr>
              <a:t>地層処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FA339"/>
                </a:solidFill>
                <a:effectLst/>
                <a:uLnTx/>
                <a:uFillTx/>
                <a:sym typeface="ヒラギノ角ゴ ProN W3"/>
              </a:rPr>
              <a:t>分って</a:t>
            </a:r>
            <a:r>
              <a:rPr kumimoji="0" lang="ja-JP" altLang="en-US" sz="1600" kern="0" dirty="0">
                <a:solidFill>
                  <a:srgbClr val="1FA339"/>
                </a:solidFill>
              </a:rPr>
              <a:t>何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FA339"/>
                </a:solidFill>
                <a:effectLst/>
                <a:uLnTx/>
                <a:uFillTx/>
                <a:sym typeface="ヒラギノ角ゴ ProN W3"/>
              </a:rPr>
              <a:t>だろう？</a:t>
            </a:r>
            <a:r>
              <a:rPr kumimoji="0" lang="ja-JP" alt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1FA339"/>
                </a:solidFill>
                <a:effectLst/>
                <a:uLnTx/>
                <a:uFillTx/>
                <a:sym typeface="ヒラギノ角ゴ ProN W3"/>
              </a:rPr>
              <a:t> 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FA339"/>
                </a:solidFill>
                <a:effectLst/>
                <a:uLnTx/>
                <a:uFillTx/>
                <a:sym typeface="ヒラギノ角ゴ ProN W3"/>
              </a:rPr>
              <a:t>ジオ</a:t>
            </a: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1FA339"/>
                </a:solidFill>
                <a:effectLst/>
                <a:uLnTx/>
                <a:uFillTx/>
                <a:sym typeface="ヒラギノ角ゴ ProN W3"/>
              </a:rPr>
              <a:t>・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FA339"/>
                </a:solidFill>
                <a:effectLst/>
                <a:uLnTx/>
                <a:uFillTx/>
                <a:sym typeface="ヒラギノ角ゴ ProN W3"/>
              </a:rPr>
              <a:t>サーチゲーム ＜生徒用説明書＞</a:t>
            </a: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solidFill>
                <a:srgbClr val="1FA339"/>
              </a:solidFill>
              <a:effectLst/>
              <a:uLnTx/>
              <a:uFillTx/>
              <a:sym typeface="ヒラギノ角ゴ ProN W3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E46A4532-BDAC-B140-B7D9-637D5EB347C1}"/>
              </a:ext>
            </a:extLst>
          </p:cNvPr>
          <p:cNvSpPr txBox="1"/>
          <p:nvPr/>
        </p:nvSpPr>
        <p:spPr>
          <a:xfrm>
            <a:off x="339094" y="978090"/>
            <a:ext cx="3338725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+mn-ea"/>
              </a:rPr>
              <a:t>ゲーム</a:t>
            </a:r>
            <a:r>
              <a:rPr lang="ja-JP" altLang="en-US" sz="1200" b="1" dirty="0" smtClean="0">
                <a:latin typeface="+mn-ea"/>
              </a:rPr>
              <a:t>の設定</a:t>
            </a:r>
            <a:endParaRPr lang="en-US" altLang="ja-JP" sz="1200" b="1" dirty="0">
              <a:latin typeface="+mn-ea"/>
            </a:endParaRPr>
          </a:p>
          <a:p>
            <a:endParaRPr lang="en-US" altLang="ja-JP" sz="500" dirty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プレイヤー</a:t>
            </a:r>
            <a:r>
              <a:rPr lang="ja-JP" altLang="en-US" sz="1050" dirty="0">
                <a:latin typeface="+mn-ea"/>
              </a:rPr>
              <a:t>は架空の県の県議</a:t>
            </a:r>
            <a:r>
              <a:rPr lang="ja-JP" altLang="en-US" sz="1050" dirty="0" smtClean="0">
                <a:latin typeface="+mn-ea"/>
              </a:rPr>
              <a:t>会議員</a:t>
            </a:r>
            <a:r>
              <a:rPr lang="ja-JP" altLang="en-US" sz="1050" dirty="0">
                <a:latin typeface="+mn-ea"/>
              </a:rPr>
              <a:t>と</a:t>
            </a:r>
            <a:r>
              <a:rPr lang="ja-JP" altLang="en-US" sz="1050" dirty="0" smtClean="0">
                <a:latin typeface="+mn-ea"/>
              </a:rPr>
              <a:t>なり、県内のどの市町村で地層処分を受け入れるか、議会として決定します。</a:t>
            </a:r>
            <a:endParaRPr lang="ja-JP" altLang="en-US" sz="1050" dirty="0">
              <a:latin typeface="+mn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4FACA22D-7EDE-2F4C-9D71-4D76F2296CF6}"/>
              </a:ext>
            </a:extLst>
          </p:cNvPr>
          <p:cNvSpPr txBox="1"/>
          <p:nvPr/>
        </p:nvSpPr>
        <p:spPr>
          <a:xfrm>
            <a:off x="3890414" y="650853"/>
            <a:ext cx="2564572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1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実際の地層処分プロセス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28323F5F-9DAE-994B-97B4-E3F74C0EAC1D}"/>
              </a:ext>
            </a:extLst>
          </p:cNvPr>
          <p:cNvSpPr txBox="1"/>
          <p:nvPr/>
        </p:nvSpPr>
        <p:spPr>
          <a:xfrm>
            <a:off x="339097" y="3983581"/>
            <a:ext cx="629030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+mn-ea"/>
              </a:rPr>
              <a:t>ゲームの</a:t>
            </a:r>
            <a:r>
              <a:rPr lang="ja-JP" altLang="en-US" sz="1200" b="1" dirty="0" smtClean="0">
                <a:latin typeface="+mn-ea"/>
              </a:rPr>
              <a:t>進め方</a:t>
            </a:r>
            <a:endParaRPr lang="en-US" altLang="ja-JP" sz="1200" b="1" dirty="0" smtClean="0">
              <a:latin typeface="+mn-ea"/>
            </a:endParaRPr>
          </a:p>
          <a:p>
            <a:endParaRPr lang="en-US" altLang="ja-JP" sz="500" b="1" dirty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　ゲーム</a:t>
            </a:r>
            <a:r>
              <a:rPr lang="ja-JP" altLang="en-US" sz="1050" dirty="0">
                <a:latin typeface="+mn-ea"/>
              </a:rPr>
              <a:t>は</a:t>
            </a:r>
            <a:r>
              <a:rPr lang="en-US" altLang="ja-JP" sz="1050" dirty="0">
                <a:latin typeface="+mn-ea"/>
              </a:rPr>
              <a:t>15</a:t>
            </a:r>
            <a:r>
              <a:rPr lang="ja-JP" altLang="en-US" sz="1050" dirty="0">
                <a:latin typeface="+mn-ea"/>
              </a:rPr>
              <a:t>ターンで行います。各ターンでは、プレイヤーは班のメンバーと相談し、次</a:t>
            </a:r>
            <a:r>
              <a:rPr lang="ja-JP" altLang="en-US" sz="1050" dirty="0" smtClean="0">
                <a:latin typeface="+mn-ea"/>
              </a:rPr>
              <a:t>の</a:t>
            </a:r>
            <a:r>
              <a:rPr lang="en-US" altLang="ja-JP" sz="1050" dirty="0" smtClean="0">
                <a:latin typeface="+mn-ea"/>
              </a:rPr>
              <a:t>2</a:t>
            </a:r>
            <a:r>
              <a:rPr lang="ja-JP" altLang="en-US" sz="1050" dirty="0" err="1" smtClean="0">
                <a:latin typeface="+mn-ea"/>
              </a:rPr>
              <a:t>つの</a:t>
            </a:r>
            <a:r>
              <a:rPr lang="ja-JP" altLang="en-US" sz="1050" dirty="0">
                <a:latin typeface="+mn-ea"/>
              </a:rPr>
              <a:t>行動を行うことができます</a:t>
            </a:r>
            <a:r>
              <a:rPr lang="ja-JP" altLang="en-US" sz="1050" dirty="0" smtClean="0">
                <a:latin typeface="+mn-ea"/>
              </a:rPr>
              <a:t>。②の「調査カードをめくる」は行っても行わなくても構いません。</a:t>
            </a:r>
            <a:endParaRPr lang="en-US" altLang="ja-JP" sz="1050" dirty="0">
              <a:latin typeface="+mn-ea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xmlns="" id="{98CD97E3-6720-7943-94AD-8213A60A31D7}"/>
              </a:ext>
            </a:extLst>
          </p:cNvPr>
          <p:cNvSpPr txBox="1"/>
          <p:nvPr/>
        </p:nvSpPr>
        <p:spPr>
          <a:xfrm>
            <a:off x="339098" y="2106779"/>
            <a:ext cx="3466782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 smtClean="0">
                <a:latin typeface="+mn-ea"/>
              </a:rPr>
              <a:t>準備</a:t>
            </a:r>
            <a:endParaRPr lang="en-US" altLang="ja-JP" sz="1200" b="1" dirty="0">
              <a:latin typeface="+mn-ea"/>
            </a:endParaRPr>
          </a:p>
          <a:p>
            <a:endParaRPr lang="en-US" altLang="ja-JP" sz="500" dirty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それぞれのアイテムを机にひろげ、右の図のように配置します。その際に</a:t>
            </a:r>
            <a:r>
              <a:rPr lang="ja-JP" altLang="en-US" sz="1050" dirty="0" smtClean="0">
                <a:latin typeface="+mn-ea"/>
              </a:rPr>
              <a:t>、調査カードやクイズカードの</a:t>
            </a:r>
            <a:r>
              <a:rPr lang="ja-JP" altLang="en-US" sz="1050" dirty="0">
                <a:latin typeface="+mn-ea"/>
              </a:rPr>
              <a:t>内容は見ないように気をつけてください。</a:t>
            </a:r>
            <a:endParaRPr lang="en-US" altLang="ja-JP" sz="1050" dirty="0">
              <a:latin typeface="+mn-ea"/>
            </a:endParaRPr>
          </a:p>
          <a:p>
            <a:endParaRPr lang="en-US" altLang="ja-JP" sz="1050" dirty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1050" b="1" dirty="0">
                <a:solidFill>
                  <a:srgbClr val="1EA439"/>
                </a:solidFill>
                <a:latin typeface="+mn-ea"/>
              </a:rPr>
              <a:t>　</a:t>
            </a:r>
            <a:r>
              <a:rPr lang="ja-JP" altLang="en-US" sz="1050" b="1" u="sng" dirty="0" smtClean="0">
                <a:solidFill>
                  <a:srgbClr val="1EA439"/>
                </a:solidFill>
                <a:latin typeface="+mn-ea"/>
              </a:rPr>
              <a:t>はじめに、初期ポイントとして</a:t>
            </a:r>
            <a:r>
              <a:rPr lang="en-US" altLang="ja-JP" sz="1050" b="1" u="sng" dirty="0" smtClean="0">
                <a:solidFill>
                  <a:srgbClr val="1EA439"/>
                </a:solidFill>
                <a:latin typeface="+mn-ea"/>
              </a:rPr>
              <a:t>10</a:t>
            </a:r>
            <a:r>
              <a:rPr lang="ja-JP" altLang="en-US" sz="1050" b="1" u="sng" dirty="0" smtClean="0">
                <a:solidFill>
                  <a:srgbClr val="1EA439"/>
                </a:solidFill>
                <a:latin typeface="+mn-ea"/>
              </a:rPr>
              <a:t>ポイント分を手元に</a:t>
            </a:r>
            <a:r>
              <a:rPr lang="ja-JP" altLang="en-US" sz="1050" b="1" u="sng" dirty="0">
                <a:solidFill>
                  <a:srgbClr val="1EA439"/>
                </a:solidFill>
                <a:latin typeface="+mn-ea"/>
              </a:rPr>
              <a:t>置き</a:t>
            </a:r>
            <a:r>
              <a:rPr lang="ja-JP" altLang="en-US" sz="1050" b="1" u="sng" dirty="0" smtClean="0">
                <a:solidFill>
                  <a:srgbClr val="1EA439"/>
                </a:solidFill>
                <a:latin typeface="+mn-ea"/>
              </a:rPr>
              <a:t>ます</a:t>
            </a:r>
            <a:r>
              <a:rPr lang="ja-JP" altLang="en-US" sz="1050" b="1" u="sng" dirty="0">
                <a:solidFill>
                  <a:srgbClr val="1EA439"/>
                </a:solidFill>
                <a:latin typeface="+mn-ea"/>
              </a:rPr>
              <a:t>。ゲームは班のメンバーと相談しながら進める</a:t>
            </a:r>
            <a:r>
              <a:rPr lang="ja-JP" altLang="en-US" sz="1050" b="1" u="sng" dirty="0" smtClean="0">
                <a:solidFill>
                  <a:srgbClr val="1EA439"/>
                </a:solidFill>
                <a:latin typeface="+mn-ea"/>
              </a:rPr>
              <a:t>ため、使用</a:t>
            </a:r>
            <a:r>
              <a:rPr lang="ja-JP" altLang="en-US" sz="1050" b="1" u="sng" dirty="0">
                <a:solidFill>
                  <a:srgbClr val="1EA439"/>
                </a:solidFill>
                <a:latin typeface="+mn-ea"/>
              </a:rPr>
              <a:t>するコマは</a:t>
            </a:r>
            <a:r>
              <a:rPr lang="en-US" altLang="ja-JP" sz="1050" b="1" u="sng" dirty="0">
                <a:solidFill>
                  <a:srgbClr val="1EA439"/>
                </a:solidFill>
                <a:latin typeface="+mn-ea"/>
              </a:rPr>
              <a:t>1</a:t>
            </a:r>
            <a:r>
              <a:rPr lang="ja-JP" altLang="en-US" sz="1050" b="1" u="sng" dirty="0">
                <a:solidFill>
                  <a:srgbClr val="1EA439"/>
                </a:solidFill>
                <a:latin typeface="+mn-ea"/>
              </a:rPr>
              <a:t>つとなっています。</a:t>
            </a:r>
            <a:endParaRPr lang="en-US" altLang="ja-JP" sz="1050" b="1" u="sng" dirty="0">
              <a:solidFill>
                <a:srgbClr val="1EA439"/>
              </a:solidFill>
              <a:latin typeface="+mn-ea"/>
            </a:endParaRPr>
          </a:p>
          <a:p>
            <a:endParaRPr lang="en-US" altLang="ja-JP" sz="1050" dirty="0">
              <a:latin typeface="+mn-ea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xmlns="" id="{4A9CCA2C-62F7-5D42-A110-49834860C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4445" y="2200897"/>
            <a:ext cx="2816513" cy="2020452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xmlns="" id="{71666838-C701-D241-8FF9-0A5798643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153" y="5813048"/>
            <a:ext cx="3338726" cy="1037107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xmlns="" id="{05DA375F-F1F8-6D40-B0A8-D3DAC767C205}"/>
              </a:ext>
            </a:extLst>
          </p:cNvPr>
          <p:cNvSpPr txBox="1"/>
          <p:nvPr/>
        </p:nvSpPr>
        <p:spPr>
          <a:xfrm>
            <a:off x="339096" y="5223850"/>
            <a:ext cx="383072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 smtClean="0">
                <a:latin typeface="+mn-ea"/>
              </a:rPr>
              <a:t>　サイコロ</a:t>
            </a:r>
            <a:r>
              <a:rPr lang="ja-JP" altLang="en-US" sz="1050" dirty="0">
                <a:latin typeface="+mn-ea"/>
              </a:rPr>
              <a:t>を振って出た目の数だけボード上のコマを進める</a:t>
            </a:r>
            <a:r>
              <a:rPr lang="ja-JP" altLang="en-US" sz="1050" dirty="0" smtClean="0">
                <a:latin typeface="+mn-ea"/>
              </a:rPr>
              <a:t>。　　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コマ</a:t>
            </a:r>
            <a:r>
              <a:rPr lang="ja-JP" altLang="en-US" sz="1050" dirty="0">
                <a:latin typeface="+mn-ea"/>
              </a:rPr>
              <a:t>が止まったマスの指示</a:t>
            </a:r>
            <a:r>
              <a:rPr lang="ja-JP" altLang="en-US" sz="1050" dirty="0" smtClean="0">
                <a:latin typeface="+mn-ea"/>
              </a:rPr>
              <a:t>に</a:t>
            </a:r>
            <a:r>
              <a:rPr lang="ja-JP" altLang="en-US" sz="1050" dirty="0">
                <a:latin typeface="+mn-ea"/>
              </a:rPr>
              <a:t>従い</a:t>
            </a:r>
            <a:r>
              <a:rPr lang="ja-JP" altLang="en-US" sz="1050" dirty="0" smtClean="0">
                <a:latin typeface="+mn-ea"/>
              </a:rPr>
              <a:t>、</a:t>
            </a:r>
            <a:r>
              <a:rPr lang="ja-JP" altLang="en-US" sz="1050" dirty="0">
                <a:latin typeface="+mn-ea"/>
              </a:rPr>
              <a:t>ポイントを獲得したり失ったりする。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xmlns="" id="{F022F889-6B49-4C4C-90C8-E16055F76684}"/>
              </a:ext>
            </a:extLst>
          </p:cNvPr>
          <p:cNvSpPr txBox="1"/>
          <p:nvPr/>
        </p:nvSpPr>
        <p:spPr>
          <a:xfrm>
            <a:off x="4316129" y="5100267"/>
            <a:ext cx="2095501" cy="1832244"/>
          </a:xfrm>
          <a:prstGeom prst="rect">
            <a:avLst/>
          </a:prstGeom>
          <a:solidFill>
            <a:schemeClr val="bg2"/>
          </a:solidFill>
        </p:spPr>
        <p:txBody>
          <a:bodyPr wrap="square" lIns="144000" tIns="144000" rIns="144000" bIns="144000" rtlCol="0" anchor="b">
            <a:noAutofit/>
          </a:bodyPr>
          <a:lstStyle/>
          <a:p>
            <a:r>
              <a:rPr lang="ja-JP" altLang="en-US" sz="900" dirty="0" smtClean="0"/>
              <a:t>　クイズ</a:t>
            </a:r>
            <a:r>
              <a:rPr lang="ja-JP" altLang="en-US" sz="900" dirty="0"/>
              <a:t>のマスに止まったとき</a:t>
            </a:r>
            <a:r>
              <a:rPr lang="ja-JP" altLang="en-US" sz="900" dirty="0" smtClean="0"/>
              <a:t>はクイズカードを</a:t>
            </a:r>
            <a:r>
              <a:rPr lang="en-US" altLang="ja-JP" sz="900" dirty="0" smtClean="0"/>
              <a:t>1</a:t>
            </a:r>
            <a:r>
              <a:rPr lang="ja-JP" altLang="en-US" sz="900" dirty="0" smtClean="0"/>
              <a:t>枚引いて</a:t>
            </a:r>
            <a:r>
              <a:rPr lang="ja-JP" altLang="en-US" sz="900" dirty="0"/>
              <a:t>班の</a:t>
            </a:r>
            <a:r>
              <a:rPr lang="ja-JP" altLang="en-US" sz="900" dirty="0" smtClean="0"/>
              <a:t>メンバー</a:t>
            </a:r>
            <a:r>
              <a:rPr lang="ja-JP" altLang="en-US" sz="900" dirty="0"/>
              <a:t>と答えを考えてください</a:t>
            </a:r>
            <a:r>
              <a:rPr lang="ja-JP" altLang="en-US" sz="900" dirty="0" smtClean="0"/>
              <a:t>。</a:t>
            </a:r>
            <a:endParaRPr lang="en-US" altLang="ja-JP" sz="900" dirty="0" smtClean="0"/>
          </a:p>
          <a:p>
            <a:r>
              <a:rPr lang="ja-JP" altLang="en-US" sz="900" dirty="0" smtClean="0"/>
              <a:t>　教室</a:t>
            </a:r>
            <a:r>
              <a:rPr lang="ja-JP" altLang="en-US" sz="900" dirty="0"/>
              <a:t>に</a:t>
            </a:r>
            <a:r>
              <a:rPr lang="ja-JP" altLang="en-US" sz="900" dirty="0" smtClean="0"/>
              <a:t>あるクイズ解答カード</a:t>
            </a:r>
            <a:r>
              <a:rPr lang="ja-JP" altLang="en-US" sz="900" dirty="0"/>
              <a:t>をめくり、正解した場合</a:t>
            </a:r>
            <a:r>
              <a:rPr lang="ja-JP" altLang="en-US" sz="900" dirty="0" smtClean="0"/>
              <a:t>は</a:t>
            </a:r>
            <a:r>
              <a:rPr lang="en-US" altLang="ja-JP" sz="900" dirty="0" smtClean="0"/>
              <a:t>3</a:t>
            </a:r>
            <a:r>
              <a:rPr lang="ja-JP" altLang="en-US" sz="900" dirty="0" smtClean="0"/>
              <a:t>ポイント</a:t>
            </a:r>
            <a:r>
              <a:rPr lang="ja-JP" altLang="en-US" sz="900" dirty="0"/>
              <a:t>がもらえます。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xmlns="" id="{DDEB5110-2DC0-0049-A0DD-E5D10995B555}"/>
              </a:ext>
            </a:extLst>
          </p:cNvPr>
          <p:cNvSpPr txBox="1"/>
          <p:nvPr/>
        </p:nvSpPr>
        <p:spPr>
          <a:xfrm>
            <a:off x="339096" y="7345116"/>
            <a:ext cx="39937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 smtClean="0">
                <a:latin typeface="+mn-ea"/>
              </a:rPr>
              <a:t>　手持ち</a:t>
            </a:r>
            <a:r>
              <a:rPr lang="ja-JP" altLang="en-US" sz="1050" dirty="0">
                <a:latin typeface="+mn-ea"/>
              </a:rPr>
              <a:t>のポイントを消費して、 </a:t>
            </a:r>
            <a:r>
              <a:rPr lang="ja-JP" altLang="en-US" sz="1050" dirty="0" smtClean="0">
                <a:latin typeface="+mn-ea"/>
              </a:rPr>
              <a:t>調査</a:t>
            </a:r>
            <a:r>
              <a:rPr lang="ja-JP" altLang="en-US" sz="1050" dirty="0">
                <a:latin typeface="+mn-ea"/>
              </a:rPr>
              <a:t>カードをめくります</a:t>
            </a:r>
            <a:r>
              <a:rPr lang="ja-JP" altLang="en-US" sz="1050" dirty="0" smtClean="0">
                <a:latin typeface="+mn-ea"/>
              </a:rPr>
              <a:t>。調査カードを</a:t>
            </a:r>
            <a:r>
              <a:rPr lang="en-US" altLang="ja-JP" sz="1050" dirty="0" smtClean="0">
                <a:latin typeface="+mn-ea"/>
              </a:rPr>
              <a:t>1</a:t>
            </a:r>
            <a:r>
              <a:rPr lang="ja-JP" altLang="en-US" sz="1050" dirty="0" smtClean="0">
                <a:latin typeface="+mn-ea"/>
              </a:rPr>
              <a:t>枚めくるのに、</a:t>
            </a:r>
            <a:r>
              <a:rPr lang="en-US" altLang="ja-JP" sz="1050" dirty="0" smtClean="0">
                <a:latin typeface="+mn-ea"/>
              </a:rPr>
              <a:t>1</a:t>
            </a:r>
            <a:r>
              <a:rPr lang="ja-JP" altLang="en-US" sz="1050" dirty="0" smtClean="0">
                <a:latin typeface="+mn-ea"/>
              </a:rPr>
              <a:t>ポイントが必要です。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　ただし、</a:t>
            </a:r>
            <a:r>
              <a:rPr lang="en-US" altLang="ja-JP" sz="1050" dirty="0" smtClean="0">
                <a:latin typeface="+mn-ea"/>
              </a:rPr>
              <a:t>1</a:t>
            </a:r>
            <a:r>
              <a:rPr lang="ja-JP" altLang="en-US" sz="1050" dirty="0" smtClean="0">
                <a:latin typeface="+mn-ea"/>
              </a:rPr>
              <a:t>ターン</a:t>
            </a:r>
            <a:r>
              <a:rPr lang="ja-JP" altLang="en-US" sz="1050" dirty="0">
                <a:latin typeface="+mn-ea"/>
              </a:rPr>
              <a:t>でめくることが</a:t>
            </a:r>
            <a:r>
              <a:rPr lang="ja-JP" altLang="en-US" sz="1050" dirty="0" smtClean="0">
                <a:latin typeface="+mn-ea"/>
              </a:rPr>
              <a:t>できるのは、</a:t>
            </a:r>
            <a:r>
              <a:rPr lang="en-US" altLang="ja-JP" sz="1050" b="1" u="sng" dirty="0" smtClean="0">
                <a:solidFill>
                  <a:srgbClr val="1EA439"/>
                </a:solidFill>
                <a:latin typeface="+mn-ea"/>
              </a:rPr>
              <a:t>1</a:t>
            </a:r>
            <a:r>
              <a:rPr lang="ja-JP" altLang="en-US" sz="1050" b="1" u="sng" dirty="0" err="1" smtClean="0">
                <a:solidFill>
                  <a:srgbClr val="1EA439"/>
                </a:solidFill>
                <a:latin typeface="+mn-ea"/>
              </a:rPr>
              <a:t>つの</a:t>
            </a:r>
            <a:r>
              <a:rPr lang="ja-JP" altLang="en-US" sz="1050" b="1" u="sng" dirty="0" smtClean="0">
                <a:solidFill>
                  <a:srgbClr val="1EA439"/>
                </a:solidFill>
                <a:latin typeface="+mn-ea"/>
              </a:rPr>
              <a:t>市町村だけで、</a:t>
            </a:r>
            <a:r>
              <a:rPr lang="en-US" altLang="ja-JP" sz="1050" b="1" u="sng" dirty="0" smtClean="0">
                <a:solidFill>
                  <a:srgbClr val="1EA439"/>
                </a:solidFill>
                <a:latin typeface="+mn-ea"/>
              </a:rPr>
              <a:t>3</a:t>
            </a:r>
            <a:r>
              <a:rPr lang="ja-JP" altLang="en-US" sz="1050" b="1" u="sng" dirty="0" smtClean="0">
                <a:solidFill>
                  <a:srgbClr val="1EA439"/>
                </a:solidFill>
                <a:latin typeface="+mn-ea"/>
              </a:rPr>
              <a:t>枚</a:t>
            </a:r>
            <a:r>
              <a:rPr lang="ja-JP" altLang="en-US" sz="1050" b="1" u="sng" dirty="0">
                <a:solidFill>
                  <a:srgbClr val="1EA439"/>
                </a:solidFill>
                <a:latin typeface="+mn-ea"/>
              </a:rPr>
              <a:t>までです</a:t>
            </a:r>
            <a:r>
              <a:rPr lang="ja-JP" altLang="en-US" sz="1050" b="1" u="sng" dirty="0" smtClean="0">
                <a:solidFill>
                  <a:srgbClr val="1EA439"/>
                </a:solidFill>
                <a:latin typeface="+mn-ea"/>
              </a:rPr>
              <a:t>。（</a:t>
            </a:r>
            <a:r>
              <a:rPr lang="ja-JP" altLang="en-US" sz="1050" b="1" u="sng" smtClean="0">
                <a:solidFill>
                  <a:srgbClr val="1EA439"/>
                </a:solidFill>
                <a:latin typeface="+mn-ea"/>
              </a:rPr>
              <a:t>一度に、複数</a:t>
            </a:r>
            <a:r>
              <a:rPr lang="ja-JP" altLang="en-US" sz="1050" b="1" u="sng" dirty="0" smtClean="0">
                <a:solidFill>
                  <a:srgbClr val="1EA439"/>
                </a:solidFill>
                <a:latin typeface="+mn-ea"/>
              </a:rPr>
              <a:t>の市町村をめくることはできません。）</a:t>
            </a:r>
            <a:endParaRPr lang="en-US" altLang="ja-JP" sz="1050" b="1" u="sng" dirty="0" smtClean="0">
              <a:solidFill>
                <a:srgbClr val="1EA439"/>
              </a:solidFill>
              <a:latin typeface="+mn-ea"/>
            </a:endParaRP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xmlns="" id="{890B0439-B72B-2B4C-9A55-7C069369A9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1525" y="7062229"/>
            <a:ext cx="1937439" cy="1291625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xmlns="" id="{4E3EF501-650E-7246-AB70-427ABBA01B34}"/>
              </a:ext>
            </a:extLst>
          </p:cNvPr>
          <p:cNvSpPr txBox="1"/>
          <p:nvPr/>
        </p:nvSpPr>
        <p:spPr>
          <a:xfrm>
            <a:off x="339098" y="8657967"/>
            <a:ext cx="620277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 smtClean="0">
                <a:latin typeface="+mn-ea"/>
              </a:rPr>
              <a:t>　</a:t>
            </a:r>
            <a:r>
              <a:rPr lang="en-US" altLang="ja-JP" sz="1050" dirty="0" smtClean="0">
                <a:latin typeface="+mn-ea"/>
              </a:rPr>
              <a:t>15</a:t>
            </a:r>
            <a:r>
              <a:rPr lang="ja-JP" altLang="en-US" sz="1050" dirty="0" smtClean="0">
                <a:latin typeface="+mn-ea"/>
              </a:rPr>
              <a:t>ターン終了後</a:t>
            </a:r>
            <a:r>
              <a:rPr lang="ja-JP" altLang="en-US" sz="1050" dirty="0">
                <a:latin typeface="+mn-ea"/>
              </a:rPr>
              <a:t>に班のメンバーで話し合い</a:t>
            </a:r>
            <a:r>
              <a:rPr lang="ja-JP" altLang="en-US" sz="1050" dirty="0" smtClean="0">
                <a:latin typeface="+mn-ea"/>
              </a:rPr>
              <a:t>、調査カードをめくった市町村の中から、どの市町村で地層処分を受け入れるか決定します。</a:t>
            </a:r>
            <a:endParaRPr lang="en-US" altLang="ja-JP" sz="1050" dirty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　その後</a:t>
            </a:r>
            <a:r>
              <a:rPr lang="ja-JP" altLang="en-US" sz="1050" dirty="0">
                <a:latin typeface="+mn-ea"/>
              </a:rPr>
              <a:t>、班ごとに選んだ市町村と、その理由を発表します。</a:t>
            </a:r>
            <a:endParaRPr lang="en-US" altLang="ja-JP" sz="1050" dirty="0">
              <a:latin typeface="+mn-ea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xmlns="" id="{A8FE591D-4458-A449-9DF0-E0AC371B5C61}"/>
              </a:ext>
            </a:extLst>
          </p:cNvPr>
          <p:cNvSpPr/>
          <p:nvPr/>
        </p:nvSpPr>
        <p:spPr>
          <a:xfrm>
            <a:off x="0" y="9360816"/>
            <a:ext cx="6858000" cy="545184"/>
          </a:xfrm>
          <a:prstGeom prst="rect">
            <a:avLst/>
          </a:prstGeom>
          <a:solidFill>
            <a:srgbClr val="1EA4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/>
              <a:t>15</a:t>
            </a:r>
            <a:r>
              <a:rPr kumimoji="1" lang="ja-JP" altLang="en-US" sz="1200" b="1" dirty="0" smtClean="0"/>
              <a:t>ターン</a:t>
            </a:r>
            <a:r>
              <a:rPr kumimoji="1" lang="ja-JP" altLang="en-US" sz="1200" b="1" dirty="0"/>
              <a:t>の間</a:t>
            </a:r>
            <a:r>
              <a:rPr kumimoji="1" lang="ja-JP" altLang="en-US" sz="1200" b="1" dirty="0" smtClean="0"/>
              <a:t>に</a:t>
            </a:r>
            <a:r>
              <a:rPr lang="ja-JP" altLang="en-US" sz="1200" b="1" dirty="0"/>
              <a:t>処分</a:t>
            </a:r>
            <a:r>
              <a:rPr lang="ja-JP" altLang="en-US" sz="1200" b="1" dirty="0" smtClean="0"/>
              <a:t>地</a:t>
            </a:r>
            <a:r>
              <a:rPr lang="ja-JP" altLang="en-US" sz="1200" b="1" dirty="0"/>
              <a:t>選定</a:t>
            </a:r>
            <a:r>
              <a:rPr kumimoji="1" lang="ja-JP" altLang="en-US" sz="1200" b="1" dirty="0"/>
              <a:t>に必要な</a:t>
            </a:r>
            <a:r>
              <a:rPr lang="ja-JP" altLang="en-US" sz="1200" b="1" dirty="0"/>
              <a:t>情報が集められるように、</a:t>
            </a:r>
            <a:endParaRPr lang="en-US" altLang="ja-JP" sz="1200" b="1" dirty="0"/>
          </a:p>
          <a:p>
            <a:pPr algn="ctr"/>
            <a:r>
              <a:rPr lang="ja-JP" altLang="en-US" sz="1200" b="1" dirty="0"/>
              <a:t>班のメンバーと考えながらゲームを進めましょう！</a:t>
            </a:r>
            <a:endParaRPr kumimoji="1" lang="ja-JP" altLang="en-US" sz="1200" b="1" dirty="0"/>
          </a:p>
        </p:txBody>
      </p:sp>
      <p:pic>
        <p:nvPicPr>
          <p:cNvPr id="1026" name="Picture 2" descr="C:\Users\ysanematsu\Desktop\処分地選定プロセス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462" y="917918"/>
            <a:ext cx="2316477" cy="126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xmlns="" id="{A309A42C-CA55-F14C-953C-7B72D865FCDA}"/>
              </a:ext>
            </a:extLst>
          </p:cNvPr>
          <p:cNvSpPr txBox="1"/>
          <p:nvPr/>
        </p:nvSpPr>
        <p:spPr>
          <a:xfrm>
            <a:off x="357423" y="4910325"/>
            <a:ext cx="3855590" cy="227216"/>
          </a:xfrm>
          <a:prstGeom prst="roundRect">
            <a:avLst>
              <a:gd name="adj" fmla="val 50000"/>
            </a:avLst>
          </a:prstGeom>
          <a:noFill/>
          <a:ln w="12700" cap="flat">
            <a:solidFill>
              <a:srgbClr val="773F9B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0" rIns="50800" bIns="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1" dirty="0">
                <a:solidFill>
                  <a:srgbClr val="773F9B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① </a:t>
            </a:r>
            <a:r>
              <a:rPr kumimoji="0" lang="ja-JP" altLang="en-US" sz="1050" b="1" dirty="0" smtClean="0">
                <a:solidFill>
                  <a:srgbClr val="773F9B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コマを進める</a:t>
            </a:r>
            <a:endParaRPr kumimoji="0" lang="en-US" altLang="ja-JP" sz="1050" b="1" dirty="0">
              <a:solidFill>
                <a:srgbClr val="773F9B"/>
              </a:solidFill>
              <a:latin typeface="Yu Gothic" panose="020B0400000000000000" pitchFamily="34" charset="-128"/>
              <a:ea typeface="Yu Gothic" panose="020B0400000000000000" pitchFamily="34" charset="-128"/>
              <a:sym typeface="ヒラギノ角ゴ ProN W3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xmlns="" id="{063C18C4-BD22-BA4C-B57E-9387C70FB66B}"/>
              </a:ext>
            </a:extLst>
          </p:cNvPr>
          <p:cNvSpPr txBox="1"/>
          <p:nvPr/>
        </p:nvSpPr>
        <p:spPr>
          <a:xfrm>
            <a:off x="357423" y="7059293"/>
            <a:ext cx="3855590" cy="227216"/>
          </a:xfrm>
          <a:prstGeom prst="roundRect">
            <a:avLst>
              <a:gd name="adj" fmla="val 50000"/>
            </a:avLst>
          </a:prstGeom>
          <a:noFill/>
          <a:ln w="12700" cap="flat">
            <a:solidFill>
              <a:srgbClr val="773F9B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0" rIns="50800" bIns="0" numCol="1" spcCol="38100" rtlCol="0" anchor="ctr">
            <a:spAutoFit/>
          </a:bodyPr>
          <a:lstStyle/>
          <a:p>
            <a:pPr defTabSz="584200" hangingPunct="0"/>
            <a:r>
              <a:rPr kumimoji="0" lang="ja-JP" altLang="en-US" sz="1050" b="1" dirty="0">
                <a:solidFill>
                  <a:srgbClr val="773F9B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②</a:t>
            </a:r>
            <a:r>
              <a:rPr kumimoji="0" lang="en-US" altLang="ja-JP" sz="1050" b="1" dirty="0">
                <a:solidFill>
                  <a:srgbClr val="773F9B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 </a:t>
            </a:r>
            <a:r>
              <a:rPr kumimoji="0" lang="ja-JP" altLang="en-US" sz="1050" b="1" dirty="0" smtClean="0">
                <a:solidFill>
                  <a:srgbClr val="773F9B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調査</a:t>
            </a:r>
            <a:r>
              <a:rPr kumimoji="0" lang="ja-JP" altLang="en-US" sz="1050" b="1" dirty="0">
                <a:solidFill>
                  <a:srgbClr val="773F9B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カードをめくる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xmlns="" id="{B6AD28AE-543F-6A4B-9280-A04C976A8B23}"/>
              </a:ext>
            </a:extLst>
          </p:cNvPr>
          <p:cNvSpPr txBox="1"/>
          <p:nvPr/>
        </p:nvSpPr>
        <p:spPr>
          <a:xfrm>
            <a:off x="357423" y="8352402"/>
            <a:ext cx="3855590" cy="227216"/>
          </a:xfrm>
          <a:prstGeom prst="roundRect">
            <a:avLst>
              <a:gd name="adj" fmla="val 50000"/>
            </a:avLst>
          </a:prstGeom>
          <a:solidFill>
            <a:srgbClr val="773F9B"/>
          </a:solidFill>
          <a:ln w="12700" cap="flat">
            <a:solidFill>
              <a:srgbClr val="773F9B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0" rIns="50800" bIns="0" numCol="1" spcCol="38100" rtlCol="0" anchor="ctr">
            <a:spAutoFit/>
          </a:bodyPr>
          <a:lstStyle/>
          <a:p>
            <a:pPr defTabSz="584200" hangingPunct="0"/>
            <a:r>
              <a:rPr kumimoji="0" lang="en-US" altLang="ja-JP" sz="105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 </a:t>
            </a:r>
            <a:r>
              <a:rPr kumimoji="0" lang="ja-JP" altLang="en-US" sz="1050" b="1" dirty="0" smtClean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処分地</a:t>
            </a:r>
            <a:r>
              <a:rPr kumimoji="0" lang="ja-JP" altLang="en-US" sz="105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  <a:sym typeface="ヒラギノ角ゴ ProN W3"/>
              </a:rPr>
              <a:t>選定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xmlns="" id="{9CDBBC65-4CB7-7847-B1A5-C65630690D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4233" y="5171396"/>
            <a:ext cx="1163430" cy="77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034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801725"/>
            <a:ext cx="6096000" cy="615595"/>
          </a:xfrm>
        </p:spPr>
        <p:txBody>
          <a:bodyPr>
            <a:normAutofit fontScale="90000"/>
          </a:bodyPr>
          <a:lstStyle/>
          <a:p>
            <a:r>
              <a:rPr kumimoji="1" lang="ja-JP" altLang="en-US" sz="2400" b="1" dirty="0" smtClean="0">
                <a:solidFill>
                  <a:srgbClr val="1EA439"/>
                </a:solidFill>
                <a:latin typeface="+mn-ea"/>
                <a:ea typeface="+mn-ea"/>
              </a:rPr>
              <a:t>ゲームを始める前にそろっているか確認しよう</a:t>
            </a:r>
            <a:endParaRPr kumimoji="1" lang="ja-JP" altLang="en-US" sz="2400" b="1" dirty="0">
              <a:solidFill>
                <a:srgbClr val="1EA439"/>
              </a:solidFill>
              <a:latin typeface="+mn-ea"/>
              <a:ea typeface="+mn-ea"/>
            </a:endParaRPr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311B0E03-84C2-4E45-8F45-D341124A4A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263" y="1953056"/>
            <a:ext cx="2688237" cy="190124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xmlns="" id="{E9533BFA-D859-854B-8BAB-7D592DE7A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599" y="1824692"/>
            <a:ext cx="2689861" cy="215797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xmlns="" id="{A86E0861-1B8E-974A-9FDE-54F7FD6D6F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607" y="4630216"/>
            <a:ext cx="2470325" cy="164688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xmlns="" id="{56EFDE3C-CE1C-3B46-B65F-6B24244EA7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4010" y="5175395"/>
            <a:ext cx="1440540" cy="120243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xmlns="" id="{1EE7646D-488C-2143-A06B-B7E6E06702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8256" y="5430818"/>
            <a:ext cx="800387" cy="80038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432652" y="4013142"/>
            <a:ext cx="830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/>
              <a:t>ボード</a:t>
            </a:r>
            <a:endParaRPr kumimoji="1" lang="ja-JP" altLang="en-US" sz="16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97650" y="3982662"/>
            <a:ext cx="1821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 smtClean="0"/>
              <a:t>調査カード</a:t>
            </a:r>
            <a:endParaRPr lang="en-US" altLang="ja-JP" sz="1600" b="1" dirty="0" smtClean="0"/>
          </a:p>
          <a:p>
            <a:r>
              <a:rPr lang="ja-JP" altLang="en-US" sz="1600" b="1" dirty="0" smtClean="0"/>
              <a:t>（</a:t>
            </a:r>
            <a:r>
              <a:rPr lang="en-US" altLang="ja-JP" sz="1600" dirty="0" smtClean="0"/>
              <a:t>7</a:t>
            </a:r>
            <a:r>
              <a:rPr lang="ja-JP" altLang="en-US" sz="1600" dirty="0" smtClean="0"/>
              <a:t>枚</a:t>
            </a:r>
            <a:r>
              <a:rPr lang="en-US" altLang="ja-JP" sz="1600" dirty="0" smtClean="0"/>
              <a:t>×</a:t>
            </a:r>
            <a:r>
              <a:rPr lang="en-US" altLang="ja-JP" sz="1600" dirty="0"/>
              <a:t>6</a:t>
            </a:r>
            <a:r>
              <a:rPr lang="ja-JP" altLang="en-US" sz="1600" dirty="0" smtClean="0"/>
              <a:t>か所）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9627" y="6423616"/>
            <a:ext cx="2280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 smtClean="0"/>
              <a:t>クイズカード（</a:t>
            </a:r>
            <a:r>
              <a:rPr lang="en-US" altLang="ja-JP" sz="1600" b="1" dirty="0" smtClean="0"/>
              <a:t>26</a:t>
            </a:r>
            <a:r>
              <a:rPr lang="ja-JP" altLang="en-US" sz="1600" b="1" dirty="0" smtClean="0"/>
              <a:t>枚）</a:t>
            </a:r>
            <a:endParaRPr kumimoji="1" lang="ja-JP" altLang="en-US" sz="16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953118" y="6384281"/>
            <a:ext cx="1622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 smtClean="0"/>
              <a:t>コマ・サイコロ（各</a:t>
            </a:r>
            <a:r>
              <a:rPr lang="en-US" altLang="ja-JP" sz="1600" b="1" dirty="0" smtClean="0"/>
              <a:t>1</a:t>
            </a:r>
            <a:r>
              <a:rPr lang="ja-JP" altLang="en-US" sz="1600" b="1" dirty="0" smtClean="0"/>
              <a:t>個ずつ）</a:t>
            </a:r>
            <a:endParaRPr lang="en-US" altLang="ja-JP" sz="1600" b="1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12264" y="6408332"/>
            <a:ext cx="110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ポイント</a:t>
            </a:r>
            <a:endParaRPr kumimoji="1" lang="ja-JP" altLang="en-US" sz="16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3486" y="7978139"/>
            <a:ext cx="6122624" cy="861774"/>
          </a:xfrm>
          <a:prstGeom prst="rect">
            <a:avLst/>
          </a:prstGeom>
          <a:noFill/>
          <a:ln w="38100" cmpd="dbl">
            <a:solidFill>
              <a:srgbClr val="1EA439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800" b="1" dirty="0" smtClean="0"/>
          </a:p>
          <a:p>
            <a:r>
              <a:rPr kumimoji="1" lang="ja-JP" altLang="en-US" sz="1600" b="1" dirty="0" smtClean="0"/>
              <a:t> 使い終わったら、この説明書と一緒に、箱にしまってく</a:t>
            </a:r>
            <a:r>
              <a:rPr lang="ja-JP" altLang="en-US" sz="1600" b="1" dirty="0" smtClean="0"/>
              <a:t>ださい。</a:t>
            </a:r>
            <a:endParaRPr lang="en-US" altLang="ja-JP" sz="1600" b="1" dirty="0" smtClean="0"/>
          </a:p>
          <a:p>
            <a:r>
              <a:rPr lang="ja-JP" altLang="en-US" sz="1600" b="1" dirty="0" smtClean="0"/>
              <a:t> なくなっているものがないか、確認しましょう</a:t>
            </a:r>
            <a:r>
              <a:rPr lang="ja-JP" altLang="en-US" sz="1600" b="1" dirty="0"/>
              <a:t>！</a:t>
            </a:r>
            <a:endParaRPr lang="en-US" altLang="ja-JP" sz="1600" b="1" dirty="0" smtClean="0"/>
          </a:p>
          <a:p>
            <a:endParaRPr kumimoji="1" lang="ja-JP" altLang="en-US" sz="800" b="1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471857" y="4817008"/>
            <a:ext cx="2102999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494238" y="6097168"/>
            <a:ext cx="209911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H="1" flipV="1">
            <a:off x="2593352" y="4817008"/>
            <a:ext cx="3885" cy="128016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 flipV="1">
            <a:off x="467972" y="4809388"/>
            <a:ext cx="3885" cy="128016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724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125</Words>
  <Application>Microsoft Office PowerPoint</Application>
  <PresentationFormat>A4 210 x 297 mm</PresentationFormat>
  <Paragraphs>36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ゲームを始める前にそろっているか確認しよう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2021-11-22T02:39:11Z</dcterms:created>
  <dcterms:modified xsi:type="dcterms:W3CDTF">2021-11-22T02:40:09Z</dcterms:modified>
</cp:coreProperties>
</file>